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handoutMasterIdLst>
    <p:handoutMasterId r:id="rId9"/>
  </p:handoutMasterIdLst>
  <p:sldIdLst>
    <p:sldId id="330" r:id="rId2"/>
    <p:sldId id="1910" r:id="rId3"/>
    <p:sldId id="1968" r:id="rId4"/>
    <p:sldId id="1969" r:id="rId5"/>
    <p:sldId id="1970" r:id="rId6"/>
    <p:sldId id="1971" r:id="rId7"/>
  </p:sldIdLst>
  <p:sldSz cx="9144000" cy="5715000" type="screen16x10"/>
  <p:notesSz cx="6858000" cy="9144000"/>
  <p:defaultTextStyle>
    <a:defPPr>
      <a:defRPr lang="zh-CN"/>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539"/>
    <a:srgbClr val="F0DB4A"/>
    <a:srgbClr val="F5F9F9"/>
    <a:srgbClr val="FFAE00"/>
    <a:srgbClr val="E4DDCD"/>
    <a:srgbClr val="70AD47"/>
    <a:srgbClr val="FFC004"/>
    <a:srgbClr val="CBBFA2"/>
    <a:srgbClr val="F3F3F4"/>
    <a:srgbClr val="F1F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02"/>
    <p:restoredTop sz="74440"/>
  </p:normalViewPr>
  <p:slideViewPr>
    <p:cSldViewPr snapToGrid="0" snapToObjects="1">
      <p:cViewPr>
        <p:scale>
          <a:sx n="172" d="100"/>
          <a:sy n="172" d="100"/>
        </p:scale>
        <p:origin x="2976" y="552"/>
      </p:cViewPr>
      <p:guideLst/>
    </p:cSldViewPr>
  </p:slideViewPr>
  <p:notesTextViewPr>
    <p:cViewPr>
      <p:scale>
        <a:sx n="120" d="100"/>
        <a:sy n="120" d="100"/>
      </p:scale>
      <p:origin x="0" y="0"/>
    </p:cViewPr>
  </p:notesTextViewPr>
  <p:notesViewPr>
    <p:cSldViewPr snapToGrid="0" snapToObjects="1">
      <p:cViewPr varScale="1">
        <p:scale>
          <a:sx n="148" d="100"/>
          <a:sy n="148" d="100"/>
        </p:scale>
        <p:origin x="284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AA76739-0FCE-AD4B-8C61-D9A81EA75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2CD920E9-F333-ED42-BD00-FDACC10A4A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9650-E29B-D849-8DF4-52DAC9D33902}" type="datetimeFigureOut">
              <a:rPr kumimoji="1" lang="zh-CN" altLang="en-US" smtClean="0"/>
              <a:t>2022/12/20</a:t>
            </a:fld>
            <a:endParaRPr kumimoji="1" lang="zh-CN" altLang="en-US"/>
          </a:p>
        </p:txBody>
      </p:sp>
      <p:sp>
        <p:nvSpPr>
          <p:cNvPr id="4" name="页脚占位符 3">
            <a:extLst>
              <a:ext uri="{FF2B5EF4-FFF2-40B4-BE49-F238E27FC236}">
                <a16:creationId xmlns:a16="http://schemas.microsoft.com/office/drawing/2014/main" id="{E15C438D-EC89-F443-BC9C-755CFF60FF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E2674CDA-649F-EE4D-B504-CB1F7F3748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411DE-38BC-AF4F-BDFF-9C4620CD08F1}" type="slidenum">
              <a:rPr kumimoji="1" lang="zh-CN" altLang="en-US" smtClean="0"/>
              <a:t>‹#›</a:t>
            </a:fld>
            <a:endParaRPr kumimoji="1" lang="zh-CN" altLang="en-US"/>
          </a:p>
        </p:txBody>
      </p:sp>
    </p:spTree>
    <p:extLst>
      <p:ext uri="{BB962C8B-B14F-4D97-AF65-F5344CB8AC3E}">
        <p14:creationId xmlns:p14="http://schemas.microsoft.com/office/powerpoint/2010/main" val="662465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434C2-277E-3A4E-A461-9909237857D8}" type="datetimeFigureOut">
              <a:rPr kumimoji="1" lang="zh-CN" altLang="en-US" smtClean="0"/>
              <a:t>2022/12/20</a:t>
            </a:fld>
            <a:endParaRPr kumimoji="1" lang="zh-CN" altLang="en-US"/>
          </a:p>
        </p:txBody>
      </p:sp>
      <p:sp>
        <p:nvSpPr>
          <p:cNvPr id="4" name="幻灯片图像占位符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F474A-4EE4-9F4F-A965-DC2EF12399B5}" type="slidenum">
              <a:rPr kumimoji="1" lang="zh-CN" altLang="en-US" smtClean="0"/>
              <a:t>‹#›</a:t>
            </a:fld>
            <a:endParaRPr kumimoji="1" lang="zh-CN" altLang="en-US"/>
          </a:p>
        </p:txBody>
      </p:sp>
    </p:spTree>
    <p:extLst>
      <p:ext uri="{BB962C8B-B14F-4D97-AF65-F5344CB8AC3E}">
        <p14:creationId xmlns:p14="http://schemas.microsoft.com/office/powerpoint/2010/main" val="2129894831"/>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Autoregressive_integrated_moving_averag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google.com/document/d/1NFdy33PudBlSC3uWRYb-lNswLV1Siwl6xPIknjqb8NA/edit#bookmark=id.7oyj6js1re4"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E9D6BD9D-1E8A-6648-992C-C97702A8AC24}"/>
              </a:ext>
            </a:extLst>
          </p:cNvPr>
          <p:cNvSpPr>
            <a:spLocks noGrp="1" noRot="1" noChangeAspect="1"/>
          </p:cNvSpPr>
          <p:nvPr>
            <p:ph type="sldImg"/>
          </p:nvPr>
        </p:nvSpPr>
        <p:spPr bwMode="auto">
          <a:xfrm>
            <a:off x="685800"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2" name="Notes Placeholder 2">
            <a:extLst>
              <a:ext uri="{FF2B5EF4-FFF2-40B4-BE49-F238E27FC236}">
                <a16:creationId xmlns:a16="http://schemas.microsoft.com/office/drawing/2014/main" id="{23756695-6ED8-A748-8520-40DFE97023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Before</a:t>
            </a:r>
            <a:r>
              <a:rPr lang="zh-CN" altLang="en-US" dirty="0"/>
              <a:t> </a:t>
            </a:r>
            <a:r>
              <a:rPr lang="en-US" altLang="zh-CN" dirty="0"/>
              <a:t>everything, I want to clarify that it is not a very Self-contain slides and some teammates are not </a:t>
            </a:r>
            <a:r>
              <a:rPr lang="en-US" altLang="zh-CN" dirty="0" err="1"/>
              <a:t>here,so</a:t>
            </a:r>
            <a:r>
              <a:rPr lang="en-US" altLang="zh-CN" dirty="0"/>
              <a:t> I might need to refer to the final report</a:t>
            </a:r>
            <a:r>
              <a:rPr lang="zh-CN" altLang="en-US" dirty="0"/>
              <a:t> </a:t>
            </a:r>
            <a:r>
              <a:rPr lang="en-US" altLang="zh-CN" dirty="0"/>
              <a:t>to answer the question</a:t>
            </a:r>
          </a:p>
          <a:p>
            <a:r>
              <a:rPr lang="en-US" altLang="zh-CN" dirty="0"/>
              <a:t>So, please bear with me with that.</a:t>
            </a:r>
          </a:p>
        </p:txBody>
      </p:sp>
      <p:sp>
        <p:nvSpPr>
          <p:cNvPr id="215043" name="Slide Number Placeholder 3">
            <a:extLst>
              <a:ext uri="{FF2B5EF4-FFF2-40B4-BE49-F238E27FC236}">
                <a16:creationId xmlns:a16="http://schemas.microsoft.com/office/drawing/2014/main" id="{481ACA02-5DB3-354E-8E95-612A6D3109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D6689393-133F-7441-B09E-E1F19748008A}" type="slidenum">
              <a:rPr lang="en-US" altLang="zh-CN"/>
              <a:pPr/>
              <a:t>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 altLang="zh-CN" dirty="0"/>
              <a:t>The result we present to potential shareholder at the very end, is that we believe.</a:t>
            </a:r>
          </a:p>
          <a:p>
            <a:endParaRPr lang="en" altLang="zh-CN" dirty="0"/>
          </a:p>
          <a:p>
            <a:r>
              <a:rPr lang="en" altLang="zh-CN" dirty="0"/>
              <a:t>To make such conclusion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 I will introduce how we consolidate data, model it and make prediction</a:t>
            </a:r>
          </a:p>
        </p:txBody>
      </p:sp>
      <p:sp>
        <p:nvSpPr>
          <p:cNvPr id="4" name="灯片编号占位符 3"/>
          <p:cNvSpPr>
            <a:spLocks noGrp="1"/>
          </p:cNvSpPr>
          <p:nvPr>
            <p:ph type="sldNum" sz="quarter" idx="5"/>
          </p:nvPr>
        </p:nvSpPr>
        <p:spPr/>
        <p:txBody>
          <a:bodyPr/>
          <a:lstStyle/>
          <a:p>
            <a:fld id="{C1FF474A-4EE4-9F4F-A965-DC2EF12399B5}" type="slidenum">
              <a:rPr kumimoji="1" lang="zh-CN" altLang="en-US" smtClean="0"/>
              <a:t>3</a:t>
            </a:fld>
            <a:endParaRPr kumimoji="1" lang="zh-CN" altLang="en-US"/>
          </a:p>
        </p:txBody>
      </p:sp>
    </p:spTree>
    <p:extLst>
      <p:ext uri="{BB962C8B-B14F-4D97-AF65-F5344CB8AC3E}">
        <p14:creationId xmlns:p14="http://schemas.microsoft.com/office/powerpoint/2010/main" val="3130610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ARIMA(</a:t>
            </a:r>
            <a:r>
              <a:rPr lang="en" altLang="zh-CN" b="0" i="0" u="sng" dirty="0">
                <a:solidFill>
                  <a:srgbClr val="1A0DAB"/>
                </a:solidFill>
                <a:effectLst/>
                <a:latin typeface="Roboto" panose="02000000000000000000" pitchFamily="2" charset="0"/>
                <a:hlinkClick r:id="rId3"/>
              </a:rPr>
              <a:t>Autoregressive integrated moving average</a:t>
            </a:r>
            <a:r>
              <a:rPr lang="en-US" altLang="zh-CN" b="0" i="0" u="sng" dirty="0">
                <a:solidFill>
                  <a:srgbClr val="1A0DAB"/>
                </a:solidFill>
                <a:effectLst/>
                <a:latin typeface="Roboto" panose="02000000000000000000" pitchFamily="2" charset="0"/>
                <a:hlinkClick r:id="rId3"/>
              </a:rPr>
              <a:t>)</a:t>
            </a:r>
          </a:p>
          <a:p>
            <a:pPr marL="0" marR="0" lvl="0" indent="0" algn="l" defTabSz="713232" rtl="0" eaLnBrk="1" fontAlgn="auto" latinLnBrk="0" hangingPunct="1">
              <a:lnSpc>
                <a:spcPct val="100000"/>
              </a:lnSpc>
              <a:spcBef>
                <a:spcPts val="0"/>
              </a:spcBef>
              <a:spcAft>
                <a:spcPts val="0"/>
              </a:spcAft>
              <a:buClrTx/>
              <a:buSzTx/>
              <a:buFontTx/>
              <a:buNone/>
              <a:tabLst/>
              <a:defRPr/>
            </a:pPr>
            <a:endParaRPr lang="en-US" altLang="zh-CN" b="0" i="0" u="sng" dirty="0">
              <a:solidFill>
                <a:srgbClr val="1A0DAB"/>
              </a:solidFill>
              <a:effectLst/>
              <a:latin typeface="Roboto" panose="02000000000000000000" pitchFamily="2" charset="0"/>
              <a:hlinkClick r:id="rId3"/>
            </a:endParaRPr>
          </a:p>
          <a:p>
            <a:pPr algn="just" rtl="0">
              <a:spcBef>
                <a:spcPts val="0"/>
              </a:spcBef>
              <a:spcAft>
                <a:spcPts val="0"/>
              </a:spcAft>
            </a:pPr>
            <a:r>
              <a:rPr lang="en" altLang="zh-CN" sz="1800" b="0" i="0" u="none" strike="noStrike" dirty="0">
                <a:solidFill>
                  <a:srgbClr val="000000"/>
                </a:solidFill>
                <a:effectLst/>
                <a:latin typeface="Times New Roman" panose="02020603050405020304" pitchFamily="18" charset="0"/>
              </a:rPr>
              <a:t>Vector Autoregression (VAR)</a:t>
            </a:r>
            <a:r>
              <a:rPr lang="en-US" altLang="zh-CN" sz="1800" b="0" i="0" u="sng" strike="noStrike" dirty="0">
                <a:solidFill>
                  <a:srgbClr val="1A0DAB"/>
                </a:solidFill>
                <a:effectLst/>
                <a:latin typeface="Roboto" panose="02000000000000000000" pitchFamily="2" charset="0"/>
                <a:hlinkClick r:id="rId3"/>
              </a:rPr>
              <a:t>, also </a:t>
            </a:r>
            <a:r>
              <a:rPr lang="en" altLang="zh-CN" sz="1800" b="1" i="0" u="none" strike="noStrike" dirty="0">
                <a:solidFill>
                  <a:srgbClr val="000000"/>
                </a:solidFill>
                <a:effectLst/>
                <a:latin typeface="Times New Roman" panose="02020603050405020304" pitchFamily="18" charset="0"/>
              </a:rPr>
              <a:t>Granger-Causality Test </a:t>
            </a:r>
            <a:endParaRPr lang="en" altLang="zh-CN" b="0" dirty="0">
              <a:effectLst/>
            </a:endParaRPr>
          </a:p>
          <a:p>
            <a:pPr algn="just" rtl="0">
              <a:spcBef>
                <a:spcPts val="0"/>
              </a:spcBef>
              <a:spcAft>
                <a:spcPts val="0"/>
              </a:spcAft>
            </a:pPr>
            <a:br>
              <a:rPr lang="en" altLang="zh-CN" dirty="0"/>
            </a:br>
            <a:r>
              <a:rPr lang="en" altLang="zh-CN" b="0" i="0" u="sng" dirty="0">
                <a:solidFill>
                  <a:srgbClr val="1A0DAB"/>
                </a:solidFill>
                <a:effectLst/>
                <a:latin typeface="Roboto" panose="02000000000000000000" pitchFamily="2" charset="0"/>
              </a:rPr>
              <a:t>LSTM </a:t>
            </a:r>
            <a:r>
              <a:rPr lang="en" altLang="zh-CN" sz="1800" b="0" i="0" u="none" strike="noStrike" dirty="0">
                <a:solidFill>
                  <a:srgbClr val="000000"/>
                </a:solidFill>
                <a:effectLst/>
                <a:latin typeface="Times New Roman" panose="02020603050405020304" pitchFamily="18" charset="0"/>
              </a:rPr>
              <a:t>three-dimensional tensor, representing (Batch Size, Input Width, and Number of features). The input width represents the number of years each LSTM cell looks back to make the forecast. This is a hyperparameter that we have tuned. Four years is the best input width. The number of features is the number of features the model takes as an input. Since the goal of the project is to forecast the manufacturing and service industries' attractiveness in the following five years, the output tensor is in the dimension of (Batch Size, 5).</a:t>
            </a:r>
            <a:endParaRPr lang="en" altLang="zh-CN" b="0" dirty="0">
              <a:effectLst/>
            </a:endParaRPr>
          </a:p>
          <a:p>
            <a:pPr algn="just" rtl="0">
              <a:spcBef>
                <a:spcPts val="1000"/>
              </a:spcBef>
              <a:spcAft>
                <a:spcPts val="0"/>
              </a:spcAft>
            </a:pPr>
            <a:br>
              <a:rPr lang="en" altLang="zh-CN" dirty="0"/>
            </a:br>
            <a:r>
              <a:rPr lang="en" altLang="zh-CN" b="0" i="0" u="sng" dirty="0">
                <a:solidFill>
                  <a:srgbClr val="1A0DAB"/>
                </a:solidFill>
                <a:effectLst/>
                <a:latin typeface="Roboto" panose="02000000000000000000" pitchFamily="2" charset="0"/>
              </a:rPr>
              <a:t>Bayes </a:t>
            </a:r>
            <a:r>
              <a:rPr lang="en" altLang="zh-CN" sz="1800" b="0" i="0" u="none" strike="noStrike" dirty="0">
                <a:solidFill>
                  <a:srgbClr val="000000"/>
                </a:solidFill>
                <a:effectLst/>
                <a:latin typeface="Times New Roman" panose="02020603050405020304" pitchFamily="18" charset="0"/>
              </a:rPr>
              <a:t>Blundell et al. in their paper "Weight Uncertainty in Neural Networks" introduced an algorithm for learning a probability distribution on the weights of a neural network, called Bayes by Backprop (BBB), which only requires a minor modification to the backpropagation algorithm.</a:t>
            </a:r>
            <a:r>
              <a:rPr lang="en" altLang="zh-CN" sz="1800" b="0" i="0" u="sng" strike="noStrike" dirty="0">
                <a:solidFill>
                  <a:srgbClr val="1155CC"/>
                </a:solidFill>
                <a:effectLst/>
                <a:latin typeface="Times New Roman" panose="02020603050405020304" pitchFamily="18" charset="0"/>
                <a:hlinkClick r:id="rId4"/>
              </a:rPr>
              <a:t>[26]</a:t>
            </a:r>
            <a:r>
              <a:rPr lang="en" altLang="zh-CN" sz="1800" b="0" i="0" u="none" strike="noStrike" dirty="0">
                <a:solidFill>
                  <a:srgbClr val="000000"/>
                </a:solidFill>
                <a:effectLst/>
                <a:latin typeface="Times New Roman" panose="02020603050405020304" pitchFamily="18" charset="0"/>
              </a:rPr>
              <a:t> This is the so-called Bayes LSTM. Bayes LSTM is trying to create a confidence interval (CI) when making predictions.</a:t>
            </a:r>
          </a:p>
          <a:p>
            <a:pPr algn="just" rtl="0">
              <a:spcBef>
                <a:spcPts val="1000"/>
              </a:spcBef>
              <a:spcAft>
                <a:spcPts val="0"/>
              </a:spcAft>
            </a:pPr>
            <a:endParaRPr lang="en" altLang="zh-CN" sz="1800" b="0" i="0" u="none" strike="noStrike" dirty="0">
              <a:solidFill>
                <a:srgbClr val="000000"/>
              </a:solidFill>
              <a:effectLst/>
              <a:latin typeface="Times New Roman" panose="02020603050405020304" pitchFamily="18" charset="0"/>
            </a:endParaRPr>
          </a:p>
          <a:p>
            <a:pPr algn="just" rtl="0">
              <a:spcBef>
                <a:spcPts val="1000"/>
              </a:spcBef>
              <a:spcAft>
                <a:spcPts val="0"/>
              </a:spcAft>
            </a:pPr>
            <a:r>
              <a:rPr lang="en" altLang="zh-CN" sz="1800" b="0" i="0" u="none" strike="noStrike" dirty="0">
                <a:solidFill>
                  <a:srgbClr val="000000"/>
                </a:solidFill>
                <a:effectLst/>
                <a:latin typeface="Times New Roman" panose="02020603050405020304" pitchFamily="18" charset="0"/>
              </a:rPr>
              <a:t>Prophet is a Facebook-created method for forecasting time series data based on an additive model with yearly, weekly, and daily seasonality as well as holiday effects. </a:t>
            </a:r>
          </a:p>
          <a:p>
            <a:pPr algn="just" rtl="0">
              <a:spcBef>
                <a:spcPts val="1000"/>
              </a:spcBef>
              <a:spcAft>
                <a:spcPts val="0"/>
              </a:spcAft>
            </a:pPr>
            <a:endParaRPr lang="en" altLang="zh-CN" sz="1800" b="0" i="0" u="none" strike="noStrike" dirty="0">
              <a:solidFill>
                <a:srgbClr val="000000"/>
              </a:solidFill>
              <a:effectLst/>
              <a:latin typeface="Times New Roman" panose="02020603050405020304" pitchFamily="18" charset="0"/>
            </a:endParaRPr>
          </a:p>
          <a:p>
            <a:pPr algn="just" rtl="0">
              <a:spcBef>
                <a:spcPts val="1000"/>
              </a:spcBef>
              <a:spcAft>
                <a:spcPts val="0"/>
              </a:spcAft>
            </a:pPr>
            <a:r>
              <a:rPr lang="en" altLang="zh-CN" sz="1800" b="0" i="0" u="none" strike="noStrike" dirty="0">
                <a:solidFill>
                  <a:srgbClr val="000000"/>
                </a:solidFill>
                <a:effectLst/>
                <a:latin typeface="Times New Roman" panose="02020603050405020304" pitchFamily="18" charset="0"/>
              </a:rPr>
              <a:t>Orbit is a Python package for Bayesian time series modeling and inference. It provides a familiar and intuitive initialize-fit-predict interface for working with time series tasks, while utilizing probabilistic programming languages under the hood. </a:t>
            </a:r>
          </a:p>
          <a:p>
            <a:pPr algn="just" rtl="0">
              <a:spcBef>
                <a:spcPts val="1000"/>
              </a:spcBef>
              <a:spcAft>
                <a:spcPts val="0"/>
              </a:spcAft>
            </a:pPr>
            <a:endParaRPr lang="en" altLang="zh-CN" sz="1800" b="0" i="0" u="none" strike="noStrike" dirty="0">
              <a:solidFill>
                <a:srgbClr val="000000"/>
              </a:solidFill>
              <a:effectLst/>
              <a:latin typeface="Times New Roman" panose="02020603050405020304" pitchFamily="18" charset="0"/>
            </a:endParaRPr>
          </a:p>
          <a:p>
            <a:pPr algn="just" rtl="0">
              <a:spcBef>
                <a:spcPts val="1000"/>
              </a:spcBef>
              <a:spcAft>
                <a:spcPts val="0"/>
              </a:spcAft>
            </a:pPr>
            <a:r>
              <a:rPr lang="en" altLang="zh-CN" sz="1800" b="0" i="0" u="none" strike="noStrike" dirty="0">
                <a:solidFill>
                  <a:srgbClr val="000000"/>
                </a:solidFill>
                <a:effectLst/>
                <a:latin typeface="Times New Roman" panose="02020603050405020304" pitchFamily="18" charset="0"/>
              </a:rPr>
              <a:t>PyMC3 is a Python package for Bayesian statistical modeling focusing on advanced Markov chain Monte Carlo (MCMC) and variational inference (VI) algorithms. In our practice, we model a piecewise constant growth with changepoints</a:t>
            </a:r>
          </a:p>
          <a:p>
            <a:pPr algn="just" rtl="0">
              <a:spcBef>
                <a:spcPts val="1000"/>
              </a:spcBef>
              <a:spcAft>
                <a:spcPts val="0"/>
              </a:spcAft>
            </a:pPr>
            <a:endParaRPr lang="en" altLang="zh-CN" sz="1800" b="0" i="0" u="none" strike="noStrike" dirty="0">
              <a:solidFill>
                <a:srgbClr val="000000"/>
              </a:solidFill>
              <a:effectLst/>
              <a:latin typeface="Times New Roman" panose="02020603050405020304" pitchFamily="18" charset="0"/>
            </a:endParaRPr>
          </a:p>
          <a:p>
            <a:pPr algn="just" rtl="0">
              <a:spcBef>
                <a:spcPts val="1000"/>
              </a:spcBef>
              <a:spcAft>
                <a:spcPts val="0"/>
              </a:spcAft>
            </a:pPr>
            <a:r>
              <a:rPr lang="en" altLang="zh-CN" sz="1800" b="0" i="0" u="none" strike="noStrike" dirty="0" err="1">
                <a:solidFill>
                  <a:srgbClr val="000000"/>
                </a:solidFill>
                <a:effectLst/>
                <a:latin typeface="Times New Roman" panose="02020603050405020304" pitchFamily="18" charset="0"/>
              </a:rPr>
              <a:t>Tensorflow</a:t>
            </a:r>
            <a:r>
              <a:rPr lang="en" altLang="zh-CN" sz="1800" b="0" i="0" u="none" strike="noStrike" dirty="0">
                <a:solidFill>
                  <a:srgbClr val="000000"/>
                </a:solidFill>
                <a:effectLst/>
                <a:latin typeface="Times New Roman" panose="02020603050405020304" pitchFamily="18" charset="0"/>
              </a:rPr>
              <a:t> probability is a library built on TensorFlow that makes it easier to utilize probabilistic models and deep learning, allowing users to build and train complex models that can handle uncertainty and make predictions based on probabilistic assumptions.</a:t>
            </a:r>
            <a:endParaRPr lang="en" altLang="zh-CN" b="0" dirty="0">
              <a:effectLst/>
            </a:endParaRPr>
          </a:p>
          <a:p>
            <a:br>
              <a:rPr lang="en" altLang="zh-CN" dirty="0"/>
            </a:br>
            <a:endParaRPr lang="en" altLang="zh-CN" dirty="0"/>
          </a:p>
          <a:p>
            <a:endParaRPr lang="en" altLang="zh-CN" b="0" i="0" u="sng" dirty="0">
              <a:solidFill>
                <a:srgbClr val="1A0DAB"/>
              </a:solidFill>
              <a:effectLst/>
              <a:latin typeface="Roboto" panose="02000000000000000000" pitchFamily="2" charset="0"/>
              <a:hlinkClick r:id="rId3"/>
            </a:endParaRPr>
          </a:p>
          <a:p>
            <a:endParaRPr lang="en" altLang="zh-CN" b="0" i="0" u="sng" dirty="0">
              <a:solidFill>
                <a:srgbClr val="1A0DAB"/>
              </a:solidFill>
              <a:effectLst/>
              <a:latin typeface="Roboto" panose="02000000000000000000" pitchFamily="2" charset="0"/>
              <a:hlinkClick r:id="rId3"/>
            </a:endParaRPr>
          </a:p>
          <a:p>
            <a:endParaRPr lang="en" altLang="zh-CN" b="0" i="0" u="sng" dirty="0">
              <a:solidFill>
                <a:srgbClr val="1A0DAB"/>
              </a:solidFill>
              <a:effectLst/>
              <a:latin typeface="Roboto" panose="02000000000000000000" pitchFamily="2" charset="0"/>
              <a:hlinkClick r:id="rId3"/>
            </a:endParaRPr>
          </a:p>
          <a:p>
            <a:endParaRPr lang="en" altLang="zh-CN" b="0" i="0" u="sng" dirty="0">
              <a:solidFill>
                <a:srgbClr val="1A0DAB"/>
              </a:solidFill>
              <a:effectLst/>
              <a:latin typeface="Roboto" panose="02000000000000000000" pitchFamily="2" charset="0"/>
              <a:hlinkClick r:id="rId3"/>
            </a:endParaRPr>
          </a:p>
          <a:p>
            <a:endParaRPr lang="en" altLang="zh-CN" b="0" i="0" u="sng" dirty="0">
              <a:solidFill>
                <a:srgbClr val="1A0DAB"/>
              </a:solidFill>
              <a:effectLst/>
              <a:latin typeface="Roboto" panose="02000000000000000000" pitchFamily="2" charset="0"/>
              <a:hlinkClick r:id="rId3"/>
            </a:endParaRPr>
          </a:p>
          <a:p>
            <a:endParaRPr lang="en" altLang="zh-CN" b="0" i="0" u="sng" dirty="0">
              <a:solidFill>
                <a:srgbClr val="1A0DAB"/>
              </a:solidFill>
              <a:effectLst/>
              <a:latin typeface="Roboto" panose="02000000000000000000" pitchFamily="2" charset="0"/>
              <a:hlinkClick r:id="rId3"/>
            </a:endParaRPr>
          </a:p>
          <a:p>
            <a:endParaRPr lang="en" altLang="zh-CN" b="0" i="0" u="sng" dirty="0">
              <a:solidFill>
                <a:srgbClr val="1A0DAB"/>
              </a:solidFill>
              <a:effectLst/>
              <a:latin typeface="Roboto" panose="02000000000000000000" pitchFamily="2" charset="0"/>
              <a:hlinkClick r:id="rId3"/>
            </a:endParaRPr>
          </a:p>
          <a:p>
            <a:endParaRPr lang="en" altLang="zh-CN" b="0" i="0" u="sng" dirty="0">
              <a:solidFill>
                <a:srgbClr val="1A0DAB"/>
              </a:solidFill>
              <a:effectLst/>
              <a:latin typeface="Roboto" panose="02000000000000000000" pitchFamily="2" charset="0"/>
              <a:hlinkClick r:id="rId3"/>
            </a:endParaRPr>
          </a:p>
          <a:p>
            <a:endParaRPr lang="en" altLang="zh-CN" b="0" i="0" u="sng" dirty="0">
              <a:solidFill>
                <a:srgbClr val="1A0DAB"/>
              </a:solidFill>
              <a:effectLst/>
              <a:latin typeface="Roboto" panose="02000000000000000000" pitchFamily="2" charset="0"/>
              <a:hlinkClick r:id="rId3"/>
            </a:endParaRPr>
          </a:p>
          <a:p>
            <a:r>
              <a:rPr lang="en" altLang="zh-CN" b="0" i="0" u="sng" dirty="0">
                <a:solidFill>
                  <a:srgbClr val="1A0DAB"/>
                </a:solidFill>
                <a:effectLst/>
                <a:latin typeface="Roboto" panose="02000000000000000000" pitchFamily="2" charset="0"/>
                <a:hlinkClick r:id="rId3"/>
              </a:rPr>
              <a:t>  </a:t>
            </a:r>
            <a:endParaRPr lang="en-US" altLang="zh-CN" b="0" i="0" u="sng" dirty="0">
              <a:solidFill>
                <a:srgbClr val="1A0DAB"/>
              </a:solidFill>
              <a:effectLst/>
              <a:latin typeface="Roboto" panose="02000000000000000000" pitchFamily="2" charset="0"/>
              <a:hlinkClick r:id="rId3"/>
            </a:endParaRPr>
          </a:p>
        </p:txBody>
      </p:sp>
      <p:sp>
        <p:nvSpPr>
          <p:cNvPr id="4" name="灯片编号占位符 3"/>
          <p:cNvSpPr>
            <a:spLocks noGrp="1"/>
          </p:cNvSpPr>
          <p:nvPr>
            <p:ph type="sldNum" sz="quarter" idx="5"/>
          </p:nvPr>
        </p:nvSpPr>
        <p:spPr/>
        <p:txBody>
          <a:bodyPr/>
          <a:lstStyle/>
          <a:p>
            <a:fld id="{C1FF474A-4EE4-9F4F-A965-DC2EF12399B5}" type="slidenum">
              <a:rPr kumimoji="1" lang="zh-CN" altLang="en-US" smtClean="0"/>
              <a:t>4</a:t>
            </a:fld>
            <a:endParaRPr kumimoji="1" lang="zh-CN" altLang="en-US"/>
          </a:p>
        </p:txBody>
      </p:sp>
    </p:spTree>
    <p:extLst>
      <p:ext uri="{BB962C8B-B14F-4D97-AF65-F5344CB8AC3E}">
        <p14:creationId xmlns:p14="http://schemas.microsoft.com/office/powerpoint/2010/main" val="3117485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soft max on different metric</a:t>
            </a:r>
          </a:p>
        </p:txBody>
      </p:sp>
      <p:sp>
        <p:nvSpPr>
          <p:cNvPr id="4" name="灯片编号占位符 3"/>
          <p:cNvSpPr>
            <a:spLocks noGrp="1"/>
          </p:cNvSpPr>
          <p:nvPr>
            <p:ph type="sldNum" sz="quarter" idx="5"/>
          </p:nvPr>
        </p:nvSpPr>
        <p:spPr/>
        <p:txBody>
          <a:bodyPr/>
          <a:lstStyle/>
          <a:p>
            <a:fld id="{C1FF474A-4EE4-9F4F-A965-DC2EF12399B5}" type="slidenum">
              <a:rPr kumimoji="1" lang="zh-CN" altLang="en-US" smtClean="0"/>
              <a:t>5</a:t>
            </a:fld>
            <a:endParaRPr kumimoji="1" lang="zh-CN" altLang="en-US"/>
          </a:p>
        </p:txBody>
      </p:sp>
    </p:spTree>
    <p:extLst>
      <p:ext uri="{BB962C8B-B14F-4D97-AF65-F5344CB8AC3E}">
        <p14:creationId xmlns:p14="http://schemas.microsoft.com/office/powerpoint/2010/main" val="203845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E9D6BD9D-1E8A-6648-992C-C97702A8AC24}"/>
              </a:ext>
            </a:extLst>
          </p:cNvPr>
          <p:cNvSpPr>
            <a:spLocks noGrp="1" noRot="1" noChangeAspect="1"/>
          </p:cNvSpPr>
          <p:nvPr>
            <p:ph type="sldImg"/>
          </p:nvPr>
        </p:nvSpPr>
        <p:spPr bwMode="auto">
          <a:xfrm>
            <a:off x="685800"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2" name="Notes Placeholder 2">
            <a:extLst>
              <a:ext uri="{FF2B5EF4-FFF2-40B4-BE49-F238E27FC236}">
                <a16:creationId xmlns:a16="http://schemas.microsoft.com/office/drawing/2014/main" id="{23756695-6ED8-A748-8520-40DFE97023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 altLang="zh-CN" dirty="0"/>
          </a:p>
        </p:txBody>
      </p:sp>
      <p:sp>
        <p:nvSpPr>
          <p:cNvPr id="215043" name="Slide Number Placeholder 3">
            <a:extLst>
              <a:ext uri="{FF2B5EF4-FFF2-40B4-BE49-F238E27FC236}">
                <a16:creationId xmlns:a16="http://schemas.microsoft.com/office/drawing/2014/main" id="{481ACA02-5DB3-354E-8E95-612A6D3109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713232" rtl="0" eaLnBrk="1" fontAlgn="auto" latinLnBrk="0" hangingPunct="1">
              <a:lnSpc>
                <a:spcPct val="100000"/>
              </a:lnSpc>
              <a:spcBef>
                <a:spcPts val="0"/>
              </a:spcBef>
              <a:spcAft>
                <a:spcPts val="0"/>
              </a:spcAft>
              <a:buClrTx/>
              <a:buSzTx/>
              <a:buFontTx/>
              <a:buNone/>
              <a:tabLst/>
              <a:defRPr/>
            </a:pPr>
            <a:fld id="{D6689393-133F-7441-B09E-E1F19748008A}" type="slidenum">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713232" rtl="0" eaLnBrk="1" fontAlgn="auto" latinLnBrk="0" hangingPunct="1">
                <a:lnSpc>
                  <a:spcPct val="100000"/>
                </a:lnSpc>
                <a:spcBef>
                  <a:spcPts val="0"/>
                </a:spcBef>
                <a:spcAft>
                  <a:spcPts val="0"/>
                </a:spcAft>
                <a:buClrTx/>
                <a:buSzTx/>
                <a:buFontTx/>
                <a:buNone/>
                <a:tabLst/>
                <a:defRPr/>
              </a:pPr>
              <a:t>6</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96323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CC6DAB60-4688-2F3C-B2D4-AE0F528DD3B2}"/>
              </a:ext>
            </a:extLst>
          </p:cNvPr>
          <p:cNvSpPr>
            <a:spLocks noGrp="1"/>
          </p:cNvSpPr>
          <p:nvPr>
            <p:ph sz="quarter" idx="14" hasCustomPrompt="1"/>
          </p:nvPr>
        </p:nvSpPr>
        <p:spPr>
          <a:xfrm>
            <a:off x="0" y="7427"/>
            <a:ext cx="9124120" cy="357188"/>
          </a:xfrm>
        </p:spPr>
        <p:txBody>
          <a:bodyPr/>
          <a:lstStyle>
            <a:lvl1pPr marL="0" indent="0">
              <a:buNone/>
              <a:defRPr/>
            </a:lvl1p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1" lang="en-US" altLang="zh-CN" sz="1300" b="1" i="0" u="none" strike="noStrike" kern="1200" cap="none" spc="0" normalizeH="0" baseline="0" noProof="0" dirty="0">
                <a:ln>
                  <a:noFill/>
                </a:ln>
                <a:solidFill>
                  <a:srgbClr val="132A59"/>
                </a:solidFill>
                <a:effectLst/>
                <a:uLnTx/>
                <a:uFillTx/>
                <a:latin typeface="Calibri" panose="020F0502020204030204" pitchFamily="34" charset="0"/>
                <a:ea typeface="微软雅黑" panose="020B0503020204020204" charset="-122"/>
                <a:cs typeface="Calibri" panose="020F0502020204030204" pitchFamily="34" charset="0"/>
              </a:rPr>
              <a:t>Dataset Consolidation</a:t>
            </a:r>
            <a:endParaRPr kumimoji="1" lang="zh-CN" altLang="en-US" sz="1300" b="1" i="0" u="none" strike="noStrike" kern="1200" cap="none" spc="0" normalizeH="0" baseline="0" noProof="0" dirty="0">
              <a:ln>
                <a:noFill/>
              </a:ln>
              <a:solidFill>
                <a:srgbClr val="132A59"/>
              </a:solidFill>
              <a:effectLst/>
              <a:uLnTx/>
              <a:uFillTx/>
              <a:latin typeface="Calibri" panose="020F0502020204030204" pitchFamily="34" charset="0"/>
              <a:ea typeface="微软雅黑" panose="020B0503020204020204" charset="-122"/>
              <a:cs typeface="Calibri" panose="020F0502020204030204" pitchFamily="34" charset="0"/>
            </a:endParaRPr>
          </a:p>
        </p:txBody>
      </p:sp>
      <p:sp>
        <p:nvSpPr>
          <p:cNvPr id="8" name="矩形">
            <a:extLst>
              <a:ext uri="{FF2B5EF4-FFF2-40B4-BE49-F238E27FC236}">
                <a16:creationId xmlns:a16="http://schemas.microsoft.com/office/drawing/2014/main" id="{B925866D-D08A-9148-A929-8A0B34C4273D}"/>
              </a:ext>
            </a:extLst>
          </p:cNvPr>
          <p:cNvSpPr/>
          <p:nvPr userDrawn="1"/>
        </p:nvSpPr>
        <p:spPr>
          <a:xfrm>
            <a:off x="0" y="299815"/>
            <a:ext cx="9144000" cy="376347"/>
          </a:xfrm>
          <a:prstGeom prst="rect">
            <a:avLst/>
          </a:prstGeom>
          <a:solidFill>
            <a:srgbClr val="203864"/>
          </a:solidFill>
          <a:ln w="12700" cap="flat">
            <a:noFill/>
            <a:miter lim="400000"/>
          </a:ln>
          <a:effectLst/>
        </p:spPr>
        <p:txBody>
          <a:bodyPr wrap="square" lIns="72000" tIns="34289" rIns="34289" bIns="34289" numCol="1" anchor="ctr">
            <a:noAutofit/>
          </a:bodyPr>
          <a:lstStyle/>
          <a:p>
            <a:pPr defTabSz="342900">
              <a:defRPr sz="2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800" b="1"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2" name="灯片编号占位符 21">
            <a:extLst>
              <a:ext uri="{FF2B5EF4-FFF2-40B4-BE49-F238E27FC236}">
                <a16:creationId xmlns:a16="http://schemas.microsoft.com/office/drawing/2014/main" id="{9AFEE51B-D52C-1444-99BE-0017A4966B65}"/>
              </a:ext>
            </a:extLst>
          </p:cNvPr>
          <p:cNvSpPr>
            <a:spLocks noGrp="1"/>
          </p:cNvSpPr>
          <p:nvPr>
            <p:ph type="sldNum" sz="quarter" idx="12"/>
          </p:nvPr>
        </p:nvSpPr>
        <p:spPr>
          <a:xfrm>
            <a:off x="7068773" y="5364782"/>
            <a:ext cx="2057400" cy="304271"/>
          </a:xfrm>
        </p:spPr>
        <p:txBody>
          <a:bodyPr/>
          <a:lstStyle/>
          <a:p>
            <a:fld id="{D2D0059C-76F2-0C45-951F-24F47E12E493}" type="slidenum">
              <a:rPr kumimoji="1" lang="zh-CN" altLang="en-US" smtClean="0"/>
              <a:t>‹#›</a:t>
            </a:fld>
            <a:endParaRPr kumimoji="1" lang="zh-CN" altLang="en-US" dirty="0"/>
          </a:p>
        </p:txBody>
      </p:sp>
      <p:sp>
        <p:nvSpPr>
          <p:cNvPr id="28" name="内容占位符 27">
            <a:extLst>
              <a:ext uri="{FF2B5EF4-FFF2-40B4-BE49-F238E27FC236}">
                <a16:creationId xmlns:a16="http://schemas.microsoft.com/office/drawing/2014/main" id="{E12265EE-7A3F-5043-A2B5-D230FC6BCB2C}"/>
              </a:ext>
            </a:extLst>
          </p:cNvPr>
          <p:cNvSpPr>
            <a:spLocks noGrp="1"/>
          </p:cNvSpPr>
          <p:nvPr>
            <p:ph sz="quarter" idx="13" hasCustomPrompt="1"/>
          </p:nvPr>
        </p:nvSpPr>
        <p:spPr>
          <a:xfrm>
            <a:off x="0" y="676162"/>
            <a:ext cx="8879681" cy="2917005"/>
          </a:xfrm>
        </p:spPr>
        <p:txBody>
          <a:bodyPr>
            <a:normAutofit/>
          </a:bodyPr>
          <a:lstStyle>
            <a:lvl1pPr marL="342900" marR="0" indent="-238125" algn="l" defTabSz="685800" rtl="0" eaLnBrk="1" fontAlgn="auto" latinLnBrk="0" hangingPunct="1">
              <a:lnSpc>
                <a:spcPct val="130000"/>
              </a:lnSpc>
              <a:spcBef>
                <a:spcPts val="0"/>
              </a:spcBef>
              <a:spcAft>
                <a:spcPts val="0"/>
              </a:spcAft>
              <a:buClr>
                <a:prstClr val="black"/>
              </a:buClr>
              <a:buSzPts val="1400"/>
              <a:buFont typeface="Lato"/>
              <a:buChar char="●"/>
              <a:tabLst/>
              <a:defRPr sz="1500">
                <a:solidFill>
                  <a:srgbClr val="2D2D2D"/>
                </a:solidFill>
              </a:defRPr>
            </a:lvl1pPr>
            <a:lvl2pPr marL="685800" marR="0" indent="-228600" algn="l" defTabSz="685800" rtl="0" eaLnBrk="1" fontAlgn="auto" latinLnBrk="0" hangingPunct="1">
              <a:lnSpc>
                <a:spcPct val="130000"/>
              </a:lnSpc>
              <a:spcBef>
                <a:spcPts val="0"/>
              </a:spcBef>
              <a:spcAft>
                <a:spcPts val="0"/>
              </a:spcAft>
              <a:buClr>
                <a:prstClr val="black"/>
              </a:buClr>
              <a:buSzPts val="1200"/>
              <a:buFont typeface="Lato"/>
              <a:buChar char="○"/>
              <a:tabLst/>
              <a:defRPr sz="1500">
                <a:solidFill>
                  <a:srgbClr val="2D2D2D"/>
                </a:solidFill>
              </a:defRPr>
            </a:lvl2pPr>
            <a:lvl3pPr marL="1028700" marR="0" indent="-228600" algn="l" defTabSz="685800" rtl="0" eaLnBrk="1" fontAlgn="auto" latinLnBrk="0" hangingPunct="1">
              <a:lnSpc>
                <a:spcPct val="130000"/>
              </a:lnSpc>
              <a:spcBef>
                <a:spcPts val="0"/>
              </a:spcBef>
              <a:spcAft>
                <a:spcPts val="0"/>
              </a:spcAft>
              <a:buClr>
                <a:prstClr val="black"/>
              </a:buClr>
              <a:buSzPts val="1200"/>
              <a:buFont typeface="Arial"/>
              <a:buChar char="■"/>
              <a:tabLst/>
              <a:defRPr sz="1500">
                <a:solidFill>
                  <a:srgbClr val="2D2D2D"/>
                </a:solidFill>
              </a:defRPr>
            </a:lvl3pPr>
            <a:lvl4pPr>
              <a:lnSpc>
                <a:spcPct val="130000"/>
              </a:lnSpc>
              <a:defRPr sz="1500">
                <a:solidFill>
                  <a:srgbClr val="2D2D2D"/>
                </a:solidFill>
              </a:defRPr>
            </a:lvl4pPr>
          </a:lstStyle>
          <a:p>
            <a:pPr marL="342900" marR="0" lvl="0" indent="-238125" algn="l" defTabSz="685800" rtl="0" eaLnBrk="1" fontAlgn="auto" latinLnBrk="0" hangingPunct="1">
              <a:lnSpc>
                <a:spcPct val="100000"/>
              </a:lnSpc>
              <a:spcBef>
                <a:spcPts val="0"/>
              </a:spcBef>
              <a:spcAft>
                <a:spcPts val="0"/>
              </a:spcAft>
              <a:buClr>
                <a:prstClr val="black"/>
              </a:buClr>
              <a:buSzPts val="1400"/>
              <a:buFont typeface="Lato"/>
              <a:buChar char="●"/>
              <a:tabLst/>
              <a:defRPr/>
            </a:pPr>
            <a:r>
              <a:rPr kumimoji="0" lang="en" altLang="zh-CN" sz="15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Categorical encoding was applied by grouping data by the different</a:t>
            </a:r>
          </a:p>
          <a:p>
            <a:pPr marL="685800" marR="0" lvl="1" indent="-228600" algn="l" defTabSz="685800" rtl="0" eaLnBrk="1" fontAlgn="auto" latinLnBrk="0" hangingPunct="1">
              <a:lnSpc>
                <a:spcPct val="100000"/>
              </a:lnSpc>
              <a:spcBef>
                <a:spcPts val="0"/>
              </a:spcBef>
              <a:spcAft>
                <a:spcPts val="0"/>
              </a:spcAft>
              <a:buClr>
                <a:prstClr val="black"/>
              </a:buClr>
              <a:buSzPts val="1200"/>
              <a:buFont typeface="Lato"/>
              <a:buChar char="○"/>
              <a:tabLst/>
              <a:defRPr/>
            </a:pPr>
            <a:r>
              <a:rPr kumimoji="0" lang="en" altLang="zh-CN" sz="15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click_freq_by_ip</a:t>
            </a:r>
            <a:r>
              <a:rPr kumimoji="0" lang="en" altLang="zh-CN" sz="15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total clicks by an </a:t>
            </a:r>
            <a:r>
              <a:rPr kumimoji="0" lang="en" altLang="zh-CN" sz="15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ip</a:t>
            </a:r>
            <a:r>
              <a:rPr kumimoji="0" lang="en" altLang="zh-CN" sz="15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address</a:t>
            </a:r>
          </a:p>
          <a:p>
            <a:pPr marL="1028700" marR="0" lvl="2" indent="-228600" algn="l" defTabSz="685800" rtl="0" eaLnBrk="1" fontAlgn="auto" latinLnBrk="0" hangingPunct="1">
              <a:lnSpc>
                <a:spcPct val="100000"/>
              </a:lnSpc>
              <a:spcBef>
                <a:spcPts val="0"/>
              </a:spcBef>
              <a:spcAft>
                <a:spcPts val="0"/>
              </a:spcAft>
              <a:buClr>
                <a:prstClr val="black"/>
              </a:buClr>
              <a:buSzPts val="1200"/>
              <a:buFont typeface="Arial"/>
              <a:buChar char="■"/>
              <a:tabLst/>
              <a:defRPr/>
            </a:pPr>
            <a:r>
              <a:rPr kumimoji="0" lang="en-US" altLang="zh-CN" sz="135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Third</a:t>
            </a:r>
            <a:endParaRPr kumimoji="0" lang="en" altLang="zh-CN" sz="15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endParaRPr>
          </a:p>
          <a:p>
            <a:pPr lvl="3"/>
            <a:r>
              <a:rPr kumimoji="1" lang="en-US" altLang="zh-CN" dirty="0"/>
              <a:t>F</a:t>
            </a:r>
          </a:p>
          <a:p>
            <a:pPr lvl="0"/>
            <a:r>
              <a:rPr kumimoji="1" lang="en-US" altLang="zh-CN" dirty="0"/>
              <a:t>S </a:t>
            </a:r>
          </a:p>
          <a:p>
            <a:pPr lvl="1"/>
            <a:r>
              <a:rPr kumimoji="1" lang="en-US" altLang="zh-CN" dirty="0"/>
              <a:t>S </a:t>
            </a:r>
            <a:endParaRPr kumimoji="1" lang="zh-CN" altLang="en-US" dirty="0"/>
          </a:p>
        </p:txBody>
      </p:sp>
      <p:sp>
        <p:nvSpPr>
          <p:cNvPr id="11" name="内容占位符 9">
            <a:extLst>
              <a:ext uri="{FF2B5EF4-FFF2-40B4-BE49-F238E27FC236}">
                <a16:creationId xmlns:a16="http://schemas.microsoft.com/office/drawing/2014/main" id="{BF14A5AE-2910-D239-8536-C1660C3B16F9}"/>
              </a:ext>
            </a:extLst>
          </p:cNvPr>
          <p:cNvSpPr>
            <a:spLocks noGrp="1"/>
          </p:cNvSpPr>
          <p:nvPr>
            <p:ph sz="quarter" idx="15" hasCustomPrompt="1"/>
          </p:nvPr>
        </p:nvSpPr>
        <p:spPr>
          <a:xfrm>
            <a:off x="-1" y="299815"/>
            <a:ext cx="8965097" cy="357188"/>
          </a:xfrm>
        </p:spPr>
        <p:txBody>
          <a:bodyPr wrap="square" lIns="90000" tIns="36000" rIns="36000" bIns="36000" anchor="ctr" anchorCtr="0">
            <a:noAutofit/>
          </a:bodyPr>
          <a:lstStyle>
            <a:lvl1pPr marL="0" indent="0">
              <a:buNone/>
              <a:defRPr sz="1600"/>
            </a:lvl1pPr>
          </a:lstStyle>
          <a:p>
            <a:pPr marL="0" marR="0" lvl="0" indent="0" algn="l" defTabSz="342900" rtl="0" eaLnBrk="1" fontAlgn="auto" latinLnBrk="0" hangingPunct="1">
              <a:lnSpc>
                <a:spcPct val="100000"/>
              </a:lnSpc>
              <a:spcBef>
                <a:spcPts val="0"/>
              </a:spcBef>
              <a:spcAft>
                <a:spcPts val="0"/>
              </a:spcAft>
              <a:buClrTx/>
              <a:buSzTx/>
              <a:buFontTx/>
              <a:buNone/>
              <a:tabLst/>
              <a:defRPr sz="2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kumimoji="0" lang="en-US" altLang="zh-CN" sz="1800" b="1" i="0" u="none" strike="noStrike" kern="1200" cap="none" spc="0" normalizeH="0" baseline="0" noProof="0" dirty="0" err="1">
                <a:ln>
                  <a:noFill/>
                </a:ln>
                <a:solidFill>
                  <a:srgbClr val="FFFFFF"/>
                </a:solidFill>
                <a:effectLst/>
                <a:uLnTx/>
                <a:uFillTx/>
                <a:latin typeface="微软雅黑" panose="020B0503020204020204" charset="-122"/>
                <a:ea typeface="微软雅黑" panose="020B0503020204020204" charset="-122"/>
                <a:sym typeface="微软雅黑" panose="020B0503020204020204" charset="-122"/>
              </a:rPr>
              <a:t>sfadsfadsfa</a:t>
            </a:r>
            <a:endParaRPr kumimoji="0" lang="en-US" altLang="zh-CN" sz="18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1440597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D7F23-F19A-9C4E-9978-51F731178193}"/>
              </a:ext>
            </a:extLst>
          </p:cNvPr>
          <p:cNvSpPr>
            <a:spLocks noGrp="1"/>
          </p:cNvSpPr>
          <p:nvPr>
            <p:ph type="title"/>
          </p:nvPr>
        </p:nvSpPr>
        <p:spPr>
          <a:xfrm>
            <a:off x="629842" y="381000"/>
            <a:ext cx="2949178" cy="1333500"/>
          </a:xfrm>
        </p:spPr>
        <p:txBody>
          <a:bodyPr anchor="b"/>
          <a:lstStyle>
            <a:lvl1pPr>
              <a:defRPr sz="24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021A837-DED6-5541-AD88-D677EEC8B699}"/>
              </a:ext>
            </a:extLst>
          </p:cNvPr>
          <p:cNvSpPr>
            <a:spLocks noGrp="1"/>
          </p:cNvSpPr>
          <p:nvPr>
            <p:ph type="pic" idx="1"/>
          </p:nvPr>
        </p:nvSpPr>
        <p:spPr>
          <a:xfrm>
            <a:off x="3887391" y="822856"/>
            <a:ext cx="4629150" cy="406135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zh-CN" altLang="en-US"/>
          </a:p>
        </p:txBody>
      </p:sp>
      <p:sp>
        <p:nvSpPr>
          <p:cNvPr id="4" name="文本占位符 3">
            <a:extLst>
              <a:ext uri="{FF2B5EF4-FFF2-40B4-BE49-F238E27FC236}">
                <a16:creationId xmlns:a16="http://schemas.microsoft.com/office/drawing/2014/main" id="{85767FA7-B7E2-2048-AC43-A21A5CBCD15F}"/>
              </a:ext>
            </a:extLst>
          </p:cNvPr>
          <p:cNvSpPr>
            <a:spLocks noGrp="1"/>
          </p:cNvSpPr>
          <p:nvPr>
            <p:ph type="body" sz="half" idx="2"/>
          </p:nvPr>
        </p:nvSpPr>
        <p:spPr>
          <a:xfrm>
            <a:off x="629842"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93B70E1-04E8-7441-A528-717D1A8A6D08}"/>
              </a:ext>
            </a:extLst>
          </p:cNvPr>
          <p:cNvSpPr>
            <a:spLocks noGrp="1"/>
          </p:cNvSpPr>
          <p:nvPr>
            <p:ph type="dt" sz="half" idx="10"/>
          </p:nvPr>
        </p:nvSpPr>
        <p:spPr/>
        <p:txBody>
          <a:bodyPr/>
          <a:lstStyle/>
          <a:p>
            <a:fld id="{DE252AAB-FFEB-C447-A2C3-F75E62D37998}" type="datetimeFigureOut">
              <a:rPr kumimoji="1" lang="zh-CN" altLang="en-US" smtClean="0"/>
              <a:t>2022/12/20</a:t>
            </a:fld>
            <a:endParaRPr kumimoji="1" lang="zh-CN" altLang="en-US"/>
          </a:p>
        </p:txBody>
      </p:sp>
      <p:sp>
        <p:nvSpPr>
          <p:cNvPr id="6" name="页脚占位符 5">
            <a:extLst>
              <a:ext uri="{FF2B5EF4-FFF2-40B4-BE49-F238E27FC236}">
                <a16:creationId xmlns:a16="http://schemas.microsoft.com/office/drawing/2014/main" id="{C4B4EB1A-6B1D-C249-BA0A-ECCCAA9AC3C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12F570A-E5FB-534B-8C3F-7A5C09979997}"/>
              </a:ext>
            </a:extLst>
          </p:cNvPr>
          <p:cNvSpPr>
            <a:spLocks noGrp="1"/>
          </p:cNvSpPr>
          <p:nvPr>
            <p:ph type="sldNum" sz="quarter" idx="12"/>
          </p:nvPr>
        </p:nvSpPr>
        <p:spPr/>
        <p:txBody>
          <a:body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20842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8882D-C13D-9C43-AA13-DF0B3F7A67D4}"/>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3A65820-36F7-3C42-89B8-2EF2E11610BD}"/>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581A804-E78B-024F-9314-3853E44DC267}"/>
              </a:ext>
            </a:extLst>
          </p:cNvPr>
          <p:cNvSpPr>
            <a:spLocks noGrp="1"/>
          </p:cNvSpPr>
          <p:nvPr>
            <p:ph type="dt" sz="half" idx="10"/>
          </p:nvPr>
        </p:nvSpPr>
        <p:spPr/>
        <p:txBody>
          <a:bodyPr/>
          <a:lstStyle/>
          <a:p>
            <a:fld id="{DE252AAB-FFEB-C447-A2C3-F75E62D37998}" type="datetimeFigureOut">
              <a:rPr kumimoji="1" lang="zh-CN" altLang="en-US" smtClean="0"/>
              <a:t>2022/12/20</a:t>
            </a:fld>
            <a:endParaRPr kumimoji="1" lang="zh-CN" altLang="en-US"/>
          </a:p>
        </p:txBody>
      </p:sp>
      <p:sp>
        <p:nvSpPr>
          <p:cNvPr id="5" name="页脚占位符 4">
            <a:extLst>
              <a:ext uri="{FF2B5EF4-FFF2-40B4-BE49-F238E27FC236}">
                <a16:creationId xmlns:a16="http://schemas.microsoft.com/office/drawing/2014/main" id="{70BBED79-37B1-C346-BE75-C917B01E060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CFFD8B6-7DED-554B-9290-66F6316CC04A}"/>
              </a:ext>
            </a:extLst>
          </p:cNvPr>
          <p:cNvSpPr>
            <a:spLocks noGrp="1"/>
          </p:cNvSpPr>
          <p:nvPr>
            <p:ph type="sldNum" sz="quarter" idx="12"/>
          </p:nvPr>
        </p:nvSpPr>
        <p:spPr/>
        <p:txBody>
          <a:body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859925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9C50393-7000-604F-831A-9B1D45ED9855}"/>
              </a:ext>
            </a:extLst>
          </p:cNvPr>
          <p:cNvSpPr>
            <a:spLocks noGrp="1"/>
          </p:cNvSpPr>
          <p:nvPr>
            <p:ph type="title" orient="vert"/>
          </p:nvPr>
        </p:nvSpPr>
        <p:spPr>
          <a:xfrm>
            <a:off x="6543675" y="304271"/>
            <a:ext cx="1971675" cy="484319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B33FB6F-C5A9-C74B-BD61-9793A2872E3D}"/>
              </a:ext>
            </a:extLst>
          </p:cNvPr>
          <p:cNvSpPr>
            <a:spLocks noGrp="1"/>
          </p:cNvSpPr>
          <p:nvPr>
            <p:ph type="body" orient="vert" idx="1"/>
          </p:nvPr>
        </p:nvSpPr>
        <p:spPr>
          <a:xfrm>
            <a:off x="628651" y="304271"/>
            <a:ext cx="5800725" cy="484319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28CD304-6D53-624A-8FB8-2ACA0ECA1F2B}"/>
              </a:ext>
            </a:extLst>
          </p:cNvPr>
          <p:cNvSpPr>
            <a:spLocks noGrp="1"/>
          </p:cNvSpPr>
          <p:nvPr>
            <p:ph type="dt" sz="half" idx="10"/>
          </p:nvPr>
        </p:nvSpPr>
        <p:spPr/>
        <p:txBody>
          <a:bodyPr/>
          <a:lstStyle/>
          <a:p>
            <a:fld id="{DE252AAB-FFEB-C447-A2C3-F75E62D37998}" type="datetimeFigureOut">
              <a:rPr kumimoji="1" lang="zh-CN" altLang="en-US" smtClean="0"/>
              <a:t>2022/12/20</a:t>
            </a:fld>
            <a:endParaRPr kumimoji="1" lang="zh-CN" altLang="en-US"/>
          </a:p>
        </p:txBody>
      </p:sp>
      <p:sp>
        <p:nvSpPr>
          <p:cNvPr id="5" name="页脚占位符 4">
            <a:extLst>
              <a:ext uri="{FF2B5EF4-FFF2-40B4-BE49-F238E27FC236}">
                <a16:creationId xmlns:a16="http://schemas.microsoft.com/office/drawing/2014/main" id="{883D7192-46D9-014A-A051-625E54260D3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E91A1ED-EE6B-ED40-AAD6-4C16AB04ED63}"/>
              </a:ext>
            </a:extLst>
          </p:cNvPr>
          <p:cNvSpPr>
            <a:spLocks noGrp="1"/>
          </p:cNvSpPr>
          <p:nvPr>
            <p:ph type="sldNum" sz="quarter" idx="12"/>
          </p:nvPr>
        </p:nvSpPr>
        <p:spPr/>
        <p:txBody>
          <a:body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3705151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92" name="幻灯片编号"/>
          <p:cNvSpPr txBox="1">
            <a:spLocks noGrp="1"/>
          </p:cNvSpPr>
          <p:nvPr>
            <p:ph type="sldNum" sz="quarter" idx="2"/>
          </p:nvPr>
        </p:nvSpPr>
        <p:spPr>
          <a:xfrm>
            <a:off x="4419600" y="5143500"/>
            <a:ext cx="2133600" cy="306918"/>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38378001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8F196-736B-CE4F-B94D-0990E9D149A4}"/>
              </a:ext>
            </a:extLst>
          </p:cNvPr>
          <p:cNvSpPr>
            <a:spLocks noGrp="1"/>
          </p:cNvSpPr>
          <p:nvPr>
            <p:ph type="ctrTitle"/>
          </p:nvPr>
        </p:nvSpPr>
        <p:spPr>
          <a:xfrm>
            <a:off x="1143001" y="935302"/>
            <a:ext cx="6858000" cy="1989667"/>
          </a:xfrm>
        </p:spPr>
        <p:txBody>
          <a:bodyPr anchor="b"/>
          <a:lstStyle>
            <a:lvl1pPr algn="ctr">
              <a:defRPr sz="45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BC4F438-DD03-FD4E-AC99-DE700528383B}"/>
              </a:ext>
            </a:extLst>
          </p:cNvPr>
          <p:cNvSpPr>
            <a:spLocks noGrp="1"/>
          </p:cNvSpPr>
          <p:nvPr>
            <p:ph type="subTitle" idx="1"/>
          </p:nvPr>
        </p:nvSpPr>
        <p:spPr>
          <a:xfrm>
            <a:off x="1143001"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EA0E248-CF6E-4049-8487-6CC05A3A50DC}"/>
              </a:ext>
            </a:extLst>
          </p:cNvPr>
          <p:cNvSpPr>
            <a:spLocks noGrp="1"/>
          </p:cNvSpPr>
          <p:nvPr>
            <p:ph type="dt" sz="half" idx="10"/>
          </p:nvPr>
        </p:nvSpPr>
        <p:spPr/>
        <p:txBody>
          <a:bodyPr/>
          <a:lstStyle/>
          <a:p>
            <a:fld id="{DE252AAB-FFEB-C447-A2C3-F75E62D37998}" type="datetimeFigureOut">
              <a:rPr kumimoji="1" lang="zh-CN" altLang="en-US" smtClean="0"/>
              <a:t>2022/12/20</a:t>
            </a:fld>
            <a:endParaRPr kumimoji="1" lang="zh-CN" altLang="en-US"/>
          </a:p>
        </p:txBody>
      </p:sp>
      <p:sp>
        <p:nvSpPr>
          <p:cNvPr id="5" name="页脚占位符 4">
            <a:extLst>
              <a:ext uri="{FF2B5EF4-FFF2-40B4-BE49-F238E27FC236}">
                <a16:creationId xmlns:a16="http://schemas.microsoft.com/office/drawing/2014/main" id="{02051D3D-E46E-1641-94AF-6BADA5664D3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181DCBE-25FC-D241-BDC8-B7B394D92D72}"/>
              </a:ext>
            </a:extLst>
          </p:cNvPr>
          <p:cNvSpPr>
            <a:spLocks noGrp="1"/>
          </p:cNvSpPr>
          <p:nvPr>
            <p:ph type="sldNum" sz="quarter" idx="12"/>
          </p:nvPr>
        </p:nvSpPr>
        <p:spPr/>
        <p:txBody>
          <a:body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3266086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C201C-0A19-9749-9BA0-477D1771854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F7D0476-1FEA-C14F-80C4-1EB5AC75A66E}"/>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14D93B7-BD20-A940-ADEF-D3C2D38D48E4}"/>
              </a:ext>
            </a:extLst>
          </p:cNvPr>
          <p:cNvSpPr>
            <a:spLocks noGrp="1"/>
          </p:cNvSpPr>
          <p:nvPr>
            <p:ph type="dt" sz="half" idx="10"/>
          </p:nvPr>
        </p:nvSpPr>
        <p:spPr/>
        <p:txBody>
          <a:bodyPr/>
          <a:lstStyle/>
          <a:p>
            <a:fld id="{DE252AAB-FFEB-C447-A2C3-F75E62D37998}" type="datetimeFigureOut">
              <a:rPr kumimoji="1" lang="zh-CN" altLang="en-US" smtClean="0"/>
              <a:t>2022/12/20</a:t>
            </a:fld>
            <a:endParaRPr kumimoji="1" lang="zh-CN" altLang="en-US"/>
          </a:p>
        </p:txBody>
      </p:sp>
      <p:sp>
        <p:nvSpPr>
          <p:cNvPr id="5" name="页脚占位符 4">
            <a:extLst>
              <a:ext uri="{FF2B5EF4-FFF2-40B4-BE49-F238E27FC236}">
                <a16:creationId xmlns:a16="http://schemas.microsoft.com/office/drawing/2014/main" id="{71345AAE-ED89-7640-8009-2AAFC3921AC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802D639-6B68-394B-9390-CF5CACA99A17}"/>
              </a:ext>
            </a:extLst>
          </p:cNvPr>
          <p:cNvSpPr>
            <a:spLocks noGrp="1"/>
          </p:cNvSpPr>
          <p:nvPr>
            <p:ph type="sldNum" sz="quarter" idx="12"/>
          </p:nvPr>
        </p:nvSpPr>
        <p:spPr/>
        <p:txBody>
          <a:body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94207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4B326-7FF7-3041-AC84-9DCAAD34AE9E}"/>
              </a:ext>
            </a:extLst>
          </p:cNvPr>
          <p:cNvSpPr>
            <a:spLocks noGrp="1"/>
          </p:cNvSpPr>
          <p:nvPr>
            <p:ph type="title"/>
          </p:nvPr>
        </p:nvSpPr>
        <p:spPr>
          <a:xfrm>
            <a:off x="623888" y="1424784"/>
            <a:ext cx="7886700" cy="2377281"/>
          </a:xfrm>
        </p:spPr>
        <p:txBody>
          <a:bodyPr anchor="b"/>
          <a:lstStyle>
            <a:lvl1pPr>
              <a:defRPr sz="45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0255CA8-E07F-2843-9C57-AE715B12F243}"/>
              </a:ext>
            </a:extLst>
          </p:cNvPr>
          <p:cNvSpPr>
            <a:spLocks noGrp="1"/>
          </p:cNvSpPr>
          <p:nvPr>
            <p:ph type="body" idx="1"/>
          </p:nvPr>
        </p:nvSpPr>
        <p:spPr>
          <a:xfrm>
            <a:off x="623888" y="3824555"/>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C7FD9F24-F58D-7D4A-A04E-9EB6E64E3096}"/>
              </a:ext>
            </a:extLst>
          </p:cNvPr>
          <p:cNvSpPr>
            <a:spLocks noGrp="1"/>
          </p:cNvSpPr>
          <p:nvPr>
            <p:ph type="dt" sz="half" idx="10"/>
          </p:nvPr>
        </p:nvSpPr>
        <p:spPr/>
        <p:txBody>
          <a:bodyPr/>
          <a:lstStyle/>
          <a:p>
            <a:fld id="{DE252AAB-FFEB-C447-A2C3-F75E62D37998}" type="datetimeFigureOut">
              <a:rPr kumimoji="1" lang="zh-CN" altLang="en-US" smtClean="0"/>
              <a:t>2022/12/20</a:t>
            </a:fld>
            <a:endParaRPr kumimoji="1" lang="zh-CN" altLang="en-US"/>
          </a:p>
        </p:txBody>
      </p:sp>
      <p:sp>
        <p:nvSpPr>
          <p:cNvPr id="5" name="页脚占位符 4">
            <a:extLst>
              <a:ext uri="{FF2B5EF4-FFF2-40B4-BE49-F238E27FC236}">
                <a16:creationId xmlns:a16="http://schemas.microsoft.com/office/drawing/2014/main" id="{F1E5E89F-370B-D247-A3F6-56DD1C22B93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44CEF7-71FC-E94F-8C69-A4511AA7BE8E}"/>
              </a:ext>
            </a:extLst>
          </p:cNvPr>
          <p:cNvSpPr>
            <a:spLocks noGrp="1"/>
          </p:cNvSpPr>
          <p:nvPr>
            <p:ph type="sldNum" sz="quarter" idx="12"/>
          </p:nvPr>
        </p:nvSpPr>
        <p:spPr/>
        <p:txBody>
          <a:body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4122720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03AFD-C64E-E64B-ADF8-B92197CBEE7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C39F45F-18E8-E94D-B3CE-D4CC0A926BEF}"/>
              </a:ext>
            </a:extLst>
          </p:cNvPr>
          <p:cNvSpPr>
            <a:spLocks noGrp="1"/>
          </p:cNvSpPr>
          <p:nvPr>
            <p:ph sz="half" idx="1"/>
          </p:nvPr>
        </p:nvSpPr>
        <p:spPr>
          <a:xfrm>
            <a:off x="628651" y="1521354"/>
            <a:ext cx="3886200" cy="362611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48DD0CC-ED51-0E4F-B048-BF5FC75BE9C4}"/>
              </a:ext>
            </a:extLst>
          </p:cNvPr>
          <p:cNvSpPr>
            <a:spLocks noGrp="1"/>
          </p:cNvSpPr>
          <p:nvPr>
            <p:ph sz="half" idx="2"/>
          </p:nvPr>
        </p:nvSpPr>
        <p:spPr>
          <a:xfrm>
            <a:off x="4629150" y="1521354"/>
            <a:ext cx="3886200" cy="362611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79E1897-59A6-D942-BDD0-A7A2B1A62F02}"/>
              </a:ext>
            </a:extLst>
          </p:cNvPr>
          <p:cNvSpPr>
            <a:spLocks noGrp="1"/>
          </p:cNvSpPr>
          <p:nvPr>
            <p:ph type="dt" sz="half" idx="10"/>
          </p:nvPr>
        </p:nvSpPr>
        <p:spPr/>
        <p:txBody>
          <a:bodyPr/>
          <a:lstStyle/>
          <a:p>
            <a:fld id="{DE252AAB-FFEB-C447-A2C3-F75E62D37998}" type="datetimeFigureOut">
              <a:rPr kumimoji="1" lang="zh-CN" altLang="en-US" smtClean="0"/>
              <a:t>2022/12/20</a:t>
            </a:fld>
            <a:endParaRPr kumimoji="1" lang="zh-CN" altLang="en-US"/>
          </a:p>
        </p:txBody>
      </p:sp>
      <p:sp>
        <p:nvSpPr>
          <p:cNvPr id="6" name="页脚占位符 5">
            <a:extLst>
              <a:ext uri="{FF2B5EF4-FFF2-40B4-BE49-F238E27FC236}">
                <a16:creationId xmlns:a16="http://schemas.microsoft.com/office/drawing/2014/main" id="{9F7F8D41-EBCA-9442-A22E-E452AC890FB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AB3681C-420B-6240-AD0A-68479EB957C7}"/>
              </a:ext>
            </a:extLst>
          </p:cNvPr>
          <p:cNvSpPr>
            <a:spLocks noGrp="1"/>
          </p:cNvSpPr>
          <p:nvPr>
            <p:ph type="sldNum" sz="quarter" idx="12"/>
          </p:nvPr>
        </p:nvSpPr>
        <p:spPr/>
        <p:txBody>
          <a:body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4121859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BA1AC-0B09-E447-BE6D-FF3AF3449028}"/>
              </a:ext>
            </a:extLst>
          </p:cNvPr>
          <p:cNvSpPr>
            <a:spLocks noGrp="1"/>
          </p:cNvSpPr>
          <p:nvPr>
            <p:ph type="title"/>
          </p:nvPr>
        </p:nvSpPr>
        <p:spPr>
          <a:xfrm>
            <a:off x="629841" y="304273"/>
            <a:ext cx="7886700" cy="1104636"/>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5B20281-63E1-BD44-8452-87B470BCFE10}"/>
              </a:ext>
            </a:extLst>
          </p:cNvPr>
          <p:cNvSpPr>
            <a:spLocks noGrp="1"/>
          </p:cNvSpPr>
          <p:nvPr>
            <p:ph type="body" idx="1"/>
          </p:nvPr>
        </p:nvSpPr>
        <p:spPr>
          <a:xfrm>
            <a:off x="629841" y="1400969"/>
            <a:ext cx="386834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A7EB528-2531-704E-A899-F1B32B5987BD}"/>
              </a:ext>
            </a:extLst>
          </p:cNvPr>
          <p:cNvSpPr>
            <a:spLocks noGrp="1"/>
          </p:cNvSpPr>
          <p:nvPr>
            <p:ph sz="half" idx="2"/>
          </p:nvPr>
        </p:nvSpPr>
        <p:spPr>
          <a:xfrm>
            <a:off x="629841" y="2087563"/>
            <a:ext cx="3868341" cy="307049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AAE222B-0FD3-AF47-9D3B-B62748B9C06B}"/>
              </a:ext>
            </a:extLst>
          </p:cNvPr>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1816934-5976-7646-AC01-2AE9E4616460}"/>
              </a:ext>
            </a:extLst>
          </p:cNvPr>
          <p:cNvSpPr>
            <a:spLocks noGrp="1"/>
          </p:cNvSpPr>
          <p:nvPr>
            <p:ph sz="quarter" idx="4"/>
          </p:nvPr>
        </p:nvSpPr>
        <p:spPr>
          <a:xfrm>
            <a:off x="4629150" y="2087563"/>
            <a:ext cx="3887391" cy="3070490"/>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3E7DC0A-52A4-3B48-8EB7-527CB95E7B1E}"/>
              </a:ext>
            </a:extLst>
          </p:cNvPr>
          <p:cNvSpPr>
            <a:spLocks noGrp="1"/>
          </p:cNvSpPr>
          <p:nvPr>
            <p:ph type="dt" sz="half" idx="10"/>
          </p:nvPr>
        </p:nvSpPr>
        <p:spPr/>
        <p:txBody>
          <a:bodyPr/>
          <a:lstStyle/>
          <a:p>
            <a:fld id="{DE252AAB-FFEB-C447-A2C3-F75E62D37998}" type="datetimeFigureOut">
              <a:rPr kumimoji="1" lang="zh-CN" altLang="en-US" smtClean="0"/>
              <a:t>2022/12/20</a:t>
            </a:fld>
            <a:endParaRPr kumimoji="1" lang="zh-CN" altLang="en-US"/>
          </a:p>
        </p:txBody>
      </p:sp>
      <p:sp>
        <p:nvSpPr>
          <p:cNvPr id="8" name="页脚占位符 7">
            <a:extLst>
              <a:ext uri="{FF2B5EF4-FFF2-40B4-BE49-F238E27FC236}">
                <a16:creationId xmlns:a16="http://schemas.microsoft.com/office/drawing/2014/main" id="{FD142010-E6E3-E446-9EE2-0FEC2B40652B}"/>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FCF1347-16ED-A145-91FE-7309EED43018}"/>
              </a:ext>
            </a:extLst>
          </p:cNvPr>
          <p:cNvSpPr>
            <a:spLocks noGrp="1"/>
          </p:cNvSpPr>
          <p:nvPr>
            <p:ph type="sldNum" sz="quarter" idx="12"/>
          </p:nvPr>
        </p:nvSpPr>
        <p:spPr/>
        <p:txBody>
          <a:body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3054166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019BC-10BB-5E41-8007-3709300FAA5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0D6E514-9DC3-F54E-BC29-45974646E8B4}"/>
              </a:ext>
            </a:extLst>
          </p:cNvPr>
          <p:cNvSpPr>
            <a:spLocks noGrp="1"/>
          </p:cNvSpPr>
          <p:nvPr>
            <p:ph type="dt" sz="half" idx="10"/>
          </p:nvPr>
        </p:nvSpPr>
        <p:spPr/>
        <p:txBody>
          <a:bodyPr/>
          <a:lstStyle/>
          <a:p>
            <a:fld id="{DE252AAB-FFEB-C447-A2C3-F75E62D37998}" type="datetimeFigureOut">
              <a:rPr kumimoji="1" lang="zh-CN" altLang="en-US" smtClean="0"/>
              <a:t>2022/12/20</a:t>
            </a:fld>
            <a:endParaRPr kumimoji="1" lang="zh-CN" altLang="en-US"/>
          </a:p>
        </p:txBody>
      </p:sp>
      <p:sp>
        <p:nvSpPr>
          <p:cNvPr id="4" name="页脚占位符 3">
            <a:extLst>
              <a:ext uri="{FF2B5EF4-FFF2-40B4-BE49-F238E27FC236}">
                <a16:creationId xmlns:a16="http://schemas.microsoft.com/office/drawing/2014/main" id="{4894D668-8F45-274D-8DC6-9AFE12775D37}"/>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266FA73B-F012-4F41-955C-F476AEFB4D9A}"/>
              </a:ext>
            </a:extLst>
          </p:cNvPr>
          <p:cNvSpPr>
            <a:spLocks noGrp="1"/>
          </p:cNvSpPr>
          <p:nvPr>
            <p:ph type="sldNum" sz="quarter" idx="12"/>
          </p:nvPr>
        </p:nvSpPr>
        <p:spPr/>
        <p:txBody>
          <a:body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39613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E44BD4-AF8F-E847-AA14-43B000837FF7}"/>
              </a:ext>
            </a:extLst>
          </p:cNvPr>
          <p:cNvSpPr>
            <a:spLocks noGrp="1"/>
          </p:cNvSpPr>
          <p:nvPr>
            <p:ph type="dt" sz="half" idx="10"/>
          </p:nvPr>
        </p:nvSpPr>
        <p:spPr/>
        <p:txBody>
          <a:bodyPr/>
          <a:lstStyle/>
          <a:p>
            <a:fld id="{DE252AAB-FFEB-C447-A2C3-F75E62D37998}" type="datetimeFigureOut">
              <a:rPr kumimoji="1" lang="zh-CN" altLang="en-US" smtClean="0"/>
              <a:t>2022/12/20</a:t>
            </a:fld>
            <a:endParaRPr kumimoji="1" lang="zh-CN" altLang="en-US"/>
          </a:p>
        </p:txBody>
      </p:sp>
      <p:sp>
        <p:nvSpPr>
          <p:cNvPr id="3" name="页脚占位符 2">
            <a:extLst>
              <a:ext uri="{FF2B5EF4-FFF2-40B4-BE49-F238E27FC236}">
                <a16:creationId xmlns:a16="http://schemas.microsoft.com/office/drawing/2014/main" id="{92D42B3E-D73F-5240-902B-75C4C18EA5F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62A4F56-BD2E-3E48-90D8-2A9CC003122B}"/>
              </a:ext>
            </a:extLst>
          </p:cNvPr>
          <p:cNvSpPr>
            <a:spLocks noGrp="1"/>
          </p:cNvSpPr>
          <p:nvPr>
            <p:ph type="sldNum" sz="quarter" idx="12"/>
          </p:nvPr>
        </p:nvSpPr>
        <p:spPr/>
        <p:txBody>
          <a:body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420033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E3863-11EC-034D-BA2B-FE48849D64CE}"/>
              </a:ext>
            </a:extLst>
          </p:cNvPr>
          <p:cNvSpPr>
            <a:spLocks noGrp="1"/>
          </p:cNvSpPr>
          <p:nvPr>
            <p:ph type="title"/>
          </p:nvPr>
        </p:nvSpPr>
        <p:spPr>
          <a:xfrm>
            <a:off x="629842" y="381000"/>
            <a:ext cx="2949178" cy="1333500"/>
          </a:xfrm>
        </p:spPr>
        <p:txBody>
          <a:bodyPr anchor="b"/>
          <a:lstStyle>
            <a:lvl1pPr>
              <a:defRPr sz="24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7973B3B-0691-7545-815D-E07059432002}"/>
              </a:ext>
            </a:extLst>
          </p:cNvPr>
          <p:cNvSpPr>
            <a:spLocks noGrp="1"/>
          </p:cNvSpPr>
          <p:nvPr>
            <p:ph idx="1"/>
          </p:nvPr>
        </p:nvSpPr>
        <p:spPr>
          <a:xfrm>
            <a:off x="3887391" y="822856"/>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7F2D408-7C7A-D046-A6CA-E62ABF30C948}"/>
              </a:ext>
            </a:extLst>
          </p:cNvPr>
          <p:cNvSpPr>
            <a:spLocks noGrp="1"/>
          </p:cNvSpPr>
          <p:nvPr>
            <p:ph type="body" sz="half" idx="2"/>
          </p:nvPr>
        </p:nvSpPr>
        <p:spPr>
          <a:xfrm>
            <a:off x="629842"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63EFDF7-49E9-B543-950C-6C3BB849B234}"/>
              </a:ext>
            </a:extLst>
          </p:cNvPr>
          <p:cNvSpPr>
            <a:spLocks noGrp="1"/>
          </p:cNvSpPr>
          <p:nvPr>
            <p:ph type="dt" sz="half" idx="10"/>
          </p:nvPr>
        </p:nvSpPr>
        <p:spPr/>
        <p:txBody>
          <a:bodyPr/>
          <a:lstStyle/>
          <a:p>
            <a:fld id="{DE252AAB-FFEB-C447-A2C3-F75E62D37998}" type="datetimeFigureOut">
              <a:rPr kumimoji="1" lang="zh-CN" altLang="en-US" smtClean="0"/>
              <a:t>2022/12/20</a:t>
            </a:fld>
            <a:endParaRPr kumimoji="1" lang="zh-CN" altLang="en-US"/>
          </a:p>
        </p:txBody>
      </p:sp>
      <p:sp>
        <p:nvSpPr>
          <p:cNvPr id="6" name="页脚占位符 5">
            <a:extLst>
              <a:ext uri="{FF2B5EF4-FFF2-40B4-BE49-F238E27FC236}">
                <a16:creationId xmlns:a16="http://schemas.microsoft.com/office/drawing/2014/main" id="{0D9CC410-06AE-CA4D-9104-BDF12EA6FFA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0AC9E78-BD5C-F947-A382-9FAC319D57B5}"/>
              </a:ext>
            </a:extLst>
          </p:cNvPr>
          <p:cNvSpPr>
            <a:spLocks noGrp="1"/>
          </p:cNvSpPr>
          <p:nvPr>
            <p:ph type="sldNum" sz="quarter" idx="12"/>
          </p:nvPr>
        </p:nvSpPr>
        <p:spPr/>
        <p:txBody>
          <a:body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358311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882DA3D-3AEC-7A43-A42E-6257E9917B91}"/>
              </a:ext>
            </a:extLst>
          </p:cNvPr>
          <p:cNvSpPr>
            <a:spLocks noGrp="1"/>
          </p:cNvSpPr>
          <p:nvPr>
            <p:ph type="title"/>
          </p:nvPr>
        </p:nvSpPr>
        <p:spPr>
          <a:xfrm>
            <a:off x="628651" y="304273"/>
            <a:ext cx="7886700" cy="1104636"/>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3555212-C9D2-044E-B233-29907CD993EB}"/>
              </a:ext>
            </a:extLst>
          </p:cNvPr>
          <p:cNvSpPr>
            <a:spLocks noGrp="1"/>
          </p:cNvSpPr>
          <p:nvPr>
            <p:ph type="body" idx="1"/>
          </p:nvPr>
        </p:nvSpPr>
        <p:spPr>
          <a:xfrm>
            <a:off x="628651" y="1521354"/>
            <a:ext cx="7886700" cy="362611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DC133C2-1E09-144A-9406-154E7EED4164}"/>
              </a:ext>
            </a:extLst>
          </p:cNvPr>
          <p:cNvSpPr>
            <a:spLocks noGrp="1"/>
          </p:cNvSpPr>
          <p:nvPr>
            <p:ph type="dt" sz="half" idx="2"/>
          </p:nvPr>
        </p:nvSpPr>
        <p:spPr>
          <a:xfrm>
            <a:off x="628651" y="5296960"/>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DE252AAB-FFEB-C447-A2C3-F75E62D37998}" type="datetimeFigureOut">
              <a:rPr kumimoji="1" lang="zh-CN" altLang="en-US" smtClean="0"/>
              <a:t>2022/12/20</a:t>
            </a:fld>
            <a:endParaRPr kumimoji="1" lang="zh-CN" altLang="en-US"/>
          </a:p>
        </p:txBody>
      </p:sp>
      <p:sp>
        <p:nvSpPr>
          <p:cNvPr id="5" name="页脚占位符 4">
            <a:extLst>
              <a:ext uri="{FF2B5EF4-FFF2-40B4-BE49-F238E27FC236}">
                <a16:creationId xmlns:a16="http://schemas.microsoft.com/office/drawing/2014/main" id="{428CF9FA-3659-7C4B-806F-EE27EC88C5EE}"/>
              </a:ext>
            </a:extLst>
          </p:cNvPr>
          <p:cNvSpPr>
            <a:spLocks noGrp="1"/>
          </p:cNvSpPr>
          <p:nvPr>
            <p:ph type="ftr" sz="quarter" idx="3"/>
          </p:nvPr>
        </p:nvSpPr>
        <p:spPr>
          <a:xfrm>
            <a:off x="3028951" y="5296960"/>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EF116D67-C0D2-B44B-A8C4-EC91C1FB32B3}"/>
              </a:ext>
            </a:extLst>
          </p:cNvPr>
          <p:cNvSpPr>
            <a:spLocks noGrp="1"/>
          </p:cNvSpPr>
          <p:nvPr>
            <p:ph type="sldNum" sz="quarter" idx="4"/>
          </p:nvPr>
        </p:nvSpPr>
        <p:spPr>
          <a:xfrm>
            <a:off x="6457950" y="5296960"/>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2D0059C-76F2-0C45-951F-24F47E12E493}" type="slidenum">
              <a:rPr kumimoji="1" lang="zh-CN" altLang="en-US" smtClean="0"/>
              <a:t>‹#›</a:t>
            </a:fld>
            <a:endParaRPr kumimoji="1" lang="zh-CN" altLang="en-US"/>
          </a:p>
        </p:txBody>
      </p:sp>
    </p:spTree>
    <p:extLst>
      <p:ext uri="{BB962C8B-B14F-4D97-AF65-F5344CB8AC3E}">
        <p14:creationId xmlns:p14="http://schemas.microsoft.com/office/powerpoint/2010/main" val="3642475315"/>
      </p:ext>
    </p:extLst>
  </p:cSld>
  <p:clrMap bg1="lt1" tx1="dk1" bg2="lt2" tx2="dk2" accent1="accent1" accent2="accent2" accent3="accent3" accent4="accent4" accent5="accent5" accent6="accent6" hlink="hlink" folHlink="folHlink"/>
  <p:sldLayoutIdLst>
    <p:sldLayoutId id="2147483673"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72"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jy3174@Columbia.edu" TargetMode="External"/><Relationship Id="rId3" Type="http://schemas.openxmlformats.org/officeDocument/2006/relationships/image" Target="../media/image1.jpeg"/><Relationship Id="rId7" Type="http://schemas.openxmlformats.org/officeDocument/2006/relationships/hyperlink" Target="mailto:ww2615@Columbia.edu"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mailto:dm3686@Columbia.edu" TargetMode="External"/><Relationship Id="rId11" Type="http://schemas.openxmlformats.org/officeDocument/2006/relationships/image" Target="../media/image3.png"/><Relationship Id="rId5" Type="http://schemas.openxmlformats.org/officeDocument/2006/relationships/hyperlink" Target="mailto:paritosh.pramanik@accenture.com" TargetMode="External"/><Relationship Id="rId10" Type="http://schemas.openxmlformats.org/officeDocument/2006/relationships/hyperlink" Target="https://github.com/HannahFromAland/Accenture4-Evaluating-the-Attractiveness-of-a-Country" TargetMode="External"/><Relationship Id="rId4" Type="http://schemas.openxmlformats.org/officeDocument/2006/relationships/image" Target="../media/image2.emf"/><Relationship Id="rId9" Type="http://schemas.openxmlformats.org/officeDocument/2006/relationships/hyperlink" Target="mailto:yh3416@Columbia.ed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3.png"/><Relationship Id="rId7"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10" Type="http://schemas.openxmlformats.org/officeDocument/2006/relationships/image" Target="../media/image18.emf"/><Relationship Id="rId4" Type="http://schemas.openxmlformats.org/officeDocument/2006/relationships/image" Target="../media/image14.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hyperlink" Target="mailto:jy3174@Columbia.edu" TargetMode="External"/><Relationship Id="rId3" Type="http://schemas.openxmlformats.org/officeDocument/2006/relationships/image" Target="../media/image1.jpeg"/><Relationship Id="rId7" Type="http://schemas.openxmlformats.org/officeDocument/2006/relationships/hyperlink" Target="mailto:ww2615@Columbia.edu"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mailto:dm3686@Columbia.edu" TargetMode="External"/><Relationship Id="rId11" Type="http://schemas.openxmlformats.org/officeDocument/2006/relationships/image" Target="../media/image3.png"/><Relationship Id="rId5" Type="http://schemas.openxmlformats.org/officeDocument/2006/relationships/hyperlink" Target="mailto:paritosh.pramanik@accenture.com" TargetMode="External"/><Relationship Id="rId10" Type="http://schemas.openxmlformats.org/officeDocument/2006/relationships/hyperlink" Target="https://github.com/HannahFromAland/Accenture4-Evaluating-the-Attractiveness-of-a-Country" TargetMode="External"/><Relationship Id="rId4" Type="http://schemas.openxmlformats.org/officeDocument/2006/relationships/image" Target="../media/image2.emf"/><Relationship Id="rId9" Type="http://schemas.openxmlformats.org/officeDocument/2006/relationships/hyperlink" Target="mailto:yh3416@Columbia.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a:extLst>
              <a:ext uri="{FF2B5EF4-FFF2-40B4-BE49-F238E27FC236}">
                <a16:creationId xmlns:a16="http://schemas.microsoft.com/office/drawing/2014/main" id="{75BA401B-0C36-184E-BDF5-21396DF647E1}"/>
              </a:ext>
            </a:extLst>
          </p:cNvPr>
          <p:cNvPicPr>
            <a:picLocks noChangeAspect="1"/>
          </p:cNvPicPr>
          <p:nvPr/>
        </p:nvPicPr>
        <p:blipFill rotWithShape="1">
          <a:blip r:embed="rId3">
            <a:extLst>
              <a:ext uri="{28A0092B-C50C-407E-A947-70E740481C1C}">
                <a14:useLocalDpi xmlns:a14="http://schemas.microsoft.com/office/drawing/2010/main" val="0"/>
              </a:ext>
            </a:extLst>
          </a:blip>
          <a:srcRect l="3793" r="7076"/>
          <a:stretch/>
        </p:blipFill>
        <p:spPr bwMode="auto">
          <a:xfrm>
            <a:off x="0" y="-15663"/>
            <a:ext cx="91440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97C1B97-45EE-3347-9DCE-BD7C5971EF3F}"/>
              </a:ext>
            </a:extLst>
          </p:cNvPr>
          <p:cNvSpPr>
            <a:spLocks noChangeArrowheads="1"/>
          </p:cNvSpPr>
          <p:nvPr/>
        </p:nvSpPr>
        <p:spPr bwMode="auto">
          <a:xfrm>
            <a:off x="0" y="5242138"/>
            <a:ext cx="9144000" cy="472862"/>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zh-CN" altLang="zh-CN" sz="1800">
              <a:solidFill>
                <a:srgbClr val="E6B9B8"/>
              </a:solidFill>
            </a:endParaRPr>
          </a:p>
        </p:txBody>
      </p:sp>
      <p:pic>
        <p:nvPicPr>
          <p:cNvPr id="3075" name="Picture 7">
            <a:extLst>
              <a:ext uri="{FF2B5EF4-FFF2-40B4-BE49-F238E27FC236}">
                <a16:creationId xmlns:a16="http://schemas.microsoft.com/office/drawing/2014/main" id="{89C96EDD-38E8-E146-96F4-D8D9172E64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5375277"/>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3C2A6D08-57E1-4043-93C5-A736DC440EE2}"/>
              </a:ext>
            </a:extLst>
          </p:cNvPr>
          <p:cNvSpPr txBox="1">
            <a:spLocks noChangeArrowheads="1"/>
          </p:cNvSpPr>
          <p:nvPr/>
        </p:nvSpPr>
        <p:spPr bwMode="auto">
          <a:xfrm>
            <a:off x="0" y="1068548"/>
            <a:ext cx="9144000" cy="392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r>
              <a:rPr lang="en-US" altLang="zh-CN" sz="3000" b="1" i="1" dirty="0">
                <a:solidFill>
                  <a:schemeClr val="bg1"/>
                </a:solidFill>
              </a:rPr>
              <a:t>Modeling Business Investment Attractiveness of Countries Using Time Series Approaches</a:t>
            </a:r>
          </a:p>
          <a:p>
            <a:pPr algn="ctr"/>
            <a:endParaRPr lang="en-US" altLang="zh-CN" sz="1800" b="1" i="1" dirty="0">
              <a:solidFill>
                <a:schemeClr val="bg1"/>
              </a:solidFill>
            </a:endParaRPr>
          </a:p>
          <a:p>
            <a:pPr algn="ctr"/>
            <a:endParaRPr lang="en-US" altLang="zh-CN" sz="2000" i="1" dirty="0">
              <a:solidFill>
                <a:schemeClr val="bg1"/>
              </a:solidFill>
            </a:endParaRPr>
          </a:p>
          <a:p>
            <a:pPr algn="ctr"/>
            <a:r>
              <a:rPr lang="en-US" altLang="zh-CN" sz="1400" b="1" i="1" dirty="0">
                <a:solidFill>
                  <a:schemeClr val="bg1"/>
                </a:solidFill>
              </a:rPr>
              <a:t>Accenture Industry Mentor: </a:t>
            </a:r>
          </a:p>
          <a:p>
            <a:pPr algn="ctr"/>
            <a:r>
              <a:rPr lang="en-US" altLang="zh-CN" sz="1400" i="1" dirty="0">
                <a:solidFill>
                  <a:schemeClr val="bg1"/>
                </a:solidFill>
              </a:rPr>
              <a:t> </a:t>
            </a:r>
            <a:r>
              <a:rPr lang="en-US" altLang="zh-CN" sz="1400" i="1" dirty="0" err="1">
                <a:solidFill>
                  <a:schemeClr val="bg1"/>
                </a:solidFill>
              </a:rPr>
              <a:t>Pramanik</a:t>
            </a:r>
            <a:r>
              <a:rPr lang="en-US" altLang="zh-CN" sz="1400" i="1" dirty="0">
                <a:solidFill>
                  <a:schemeClr val="bg1"/>
                </a:solidFill>
              </a:rPr>
              <a:t> </a:t>
            </a:r>
            <a:r>
              <a:rPr lang="en-US" altLang="zh-CN" sz="1400" i="1" dirty="0" err="1">
                <a:solidFill>
                  <a:schemeClr val="bg1"/>
                </a:solidFill>
              </a:rPr>
              <a:t>Paritosh</a:t>
            </a:r>
            <a:r>
              <a:rPr lang="en-US" altLang="zh-CN" sz="1400" i="1" dirty="0">
                <a:solidFill>
                  <a:schemeClr val="bg1"/>
                </a:solidFill>
              </a:rPr>
              <a:t> </a:t>
            </a:r>
            <a:r>
              <a:rPr lang="en-US" altLang="zh-CN" sz="1100" i="1" dirty="0">
                <a:solidFill>
                  <a:schemeClr val="bg1"/>
                </a:solidFill>
              </a:rPr>
              <a:t>(</a:t>
            </a:r>
            <a:r>
              <a:rPr lang="en-US" altLang="zh-CN" sz="1100" i="1" dirty="0" err="1">
                <a:solidFill>
                  <a:schemeClr val="bg1"/>
                </a:solidFill>
                <a:hlinkClick r:id="rId5"/>
              </a:rPr>
              <a:t>paritosh.pramanik@accenture.com</a:t>
            </a:r>
            <a:r>
              <a:rPr lang="en-US" altLang="zh-CN" sz="1100" i="1" dirty="0">
                <a:solidFill>
                  <a:schemeClr val="bg1"/>
                </a:solidFill>
              </a:rPr>
              <a:t>)</a:t>
            </a:r>
          </a:p>
          <a:p>
            <a:pPr algn="ctr"/>
            <a:endParaRPr lang="en-US" altLang="zh-CN" sz="1400" i="1" dirty="0">
              <a:solidFill>
                <a:schemeClr val="bg1"/>
              </a:solidFill>
            </a:endParaRPr>
          </a:p>
          <a:p>
            <a:pPr algn="ctr"/>
            <a:r>
              <a:rPr lang="en-US" altLang="zh-CN" sz="1400" b="1" i="1" dirty="0">
                <a:solidFill>
                  <a:schemeClr val="bg1"/>
                </a:solidFill>
              </a:rPr>
              <a:t>Authors:</a:t>
            </a:r>
          </a:p>
          <a:p>
            <a:pPr algn="ctr"/>
            <a:r>
              <a:rPr lang="en-US" altLang="zh-CN" sz="1400" i="1" dirty="0">
                <a:solidFill>
                  <a:schemeClr val="bg1"/>
                </a:solidFill>
              </a:rPr>
              <a:t>Di Mu </a:t>
            </a:r>
            <a:r>
              <a:rPr lang="en-US" altLang="zh-CN" sz="1100" i="1" dirty="0">
                <a:solidFill>
                  <a:schemeClr val="bg1"/>
                </a:solidFill>
              </a:rPr>
              <a:t>(</a:t>
            </a:r>
            <a:r>
              <a:rPr lang="en-US" altLang="zh-CN" sz="1100" i="1" dirty="0">
                <a:solidFill>
                  <a:schemeClr val="bg1"/>
                </a:solidFill>
                <a:hlinkClick r:id="rId6"/>
              </a:rPr>
              <a:t>dm3686@Columbia.edu</a:t>
            </a:r>
            <a:r>
              <a:rPr lang="en-US" altLang="zh-CN" sz="1100" i="1" dirty="0">
                <a:solidFill>
                  <a:schemeClr val="bg1"/>
                </a:solidFill>
              </a:rPr>
              <a:t>)</a:t>
            </a:r>
            <a:endParaRPr lang="en-US" altLang="zh-CN" sz="1400" i="1" dirty="0">
              <a:solidFill>
                <a:schemeClr val="bg1"/>
              </a:solidFill>
            </a:endParaRPr>
          </a:p>
          <a:p>
            <a:pPr algn="ctr" defTabSz="685800">
              <a:defRPr/>
            </a:pPr>
            <a:r>
              <a:rPr lang="en-US" altLang="zh-CN" sz="1400" i="1" dirty="0">
                <a:solidFill>
                  <a:schemeClr val="bg1"/>
                </a:solidFill>
              </a:rPr>
              <a:t>Freddy Wong </a:t>
            </a:r>
            <a:r>
              <a:rPr lang="en-US" altLang="zh-CN" sz="1100" i="1" dirty="0">
                <a:solidFill>
                  <a:srgbClr val="FFFFFF"/>
                </a:solidFill>
                <a:latin typeface="Calibri" panose="020F0502020204030204"/>
                <a:ea typeface="宋体" panose="02010600030101010101" pitchFamily="2" charset="-122"/>
              </a:rPr>
              <a:t>(</a:t>
            </a:r>
            <a:r>
              <a:rPr lang="en-US" altLang="zh-CN" sz="1100" i="1" dirty="0">
                <a:solidFill>
                  <a:srgbClr val="FFFFFF"/>
                </a:solidFill>
                <a:latin typeface="Calibri" panose="020F0502020204030204"/>
                <a:ea typeface="宋体" panose="02010600030101010101" pitchFamily="2" charset="-122"/>
                <a:hlinkClick r:id="rId7"/>
              </a:rPr>
              <a:t>ww2615@Columbia.edu</a:t>
            </a:r>
            <a:r>
              <a:rPr lang="en-US" altLang="zh-CN" sz="1100" i="1" dirty="0">
                <a:solidFill>
                  <a:srgbClr val="FFFFFF"/>
                </a:solidFill>
                <a:latin typeface="Calibri" panose="020F0502020204030204"/>
                <a:ea typeface="宋体" panose="02010600030101010101" pitchFamily="2" charset="-122"/>
              </a:rPr>
              <a:t>)</a:t>
            </a:r>
            <a:endParaRPr lang="en-US" altLang="zh-CN" sz="1400" i="1" dirty="0">
              <a:solidFill>
                <a:srgbClr val="FFFFFF"/>
              </a:solidFill>
              <a:latin typeface="Calibri" panose="020F0502020204030204"/>
              <a:ea typeface="宋体" panose="02010600030101010101" pitchFamily="2" charset="-122"/>
            </a:endParaRPr>
          </a:p>
          <a:p>
            <a:pPr algn="ctr"/>
            <a:r>
              <a:rPr lang="en" altLang="zh-CN" sz="1400" i="1" dirty="0">
                <a:solidFill>
                  <a:schemeClr val="bg1"/>
                </a:solidFill>
              </a:rPr>
              <a:t>Hanlin Yan</a:t>
            </a:r>
            <a:r>
              <a:rPr lang="en-US" altLang="zh-CN" sz="1100" i="1" dirty="0">
                <a:solidFill>
                  <a:srgbClr val="FFFFFF"/>
                </a:solidFill>
                <a:latin typeface="Calibri" panose="020F0502020204030204"/>
                <a:ea typeface="宋体" panose="02010600030101010101" pitchFamily="2" charset="-122"/>
              </a:rPr>
              <a:t> (</a:t>
            </a:r>
            <a:r>
              <a:rPr lang="en-US" altLang="zh-CN" sz="1100" i="1" dirty="0">
                <a:solidFill>
                  <a:srgbClr val="FFFFFF"/>
                </a:solidFill>
                <a:latin typeface="Calibri" panose="020F0502020204030204"/>
                <a:ea typeface="宋体" panose="02010600030101010101" pitchFamily="2" charset="-122"/>
                <a:hlinkClick r:id="rId7"/>
              </a:rPr>
              <a:t>ww2615@Columbia.edu</a:t>
            </a:r>
            <a:r>
              <a:rPr lang="en-US" altLang="zh-CN" sz="1100" i="1" dirty="0">
                <a:solidFill>
                  <a:srgbClr val="FFFFFF"/>
                </a:solidFill>
                <a:latin typeface="Calibri" panose="020F0502020204030204"/>
                <a:ea typeface="宋体" panose="02010600030101010101" pitchFamily="2" charset="-122"/>
              </a:rPr>
              <a:t>)</a:t>
            </a:r>
            <a:r>
              <a:rPr lang="en" altLang="zh-CN" sz="1400" i="1" dirty="0">
                <a:solidFill>
                  <a:schemeClr val="bg1"/>
                </a:solidFill>
              </a:rPr>
              <a:t> </a:t>
            </a:r>
          </a:p>
          <a:p>
            <a:pPr algn="ctr"/>
            <a:r>
              <a:rPr lang="en" altLang="zh-CN" sz="1400" i="1" dirty="0">
                <a:solidFill>
                  <a:schemeClr val="bg1"/>
                </a:solidFill>
              </a:rPr>
              <a:t>Jace Yang</a:t>
            </a:r>
            <a:r>
              <a:rPr lang="en-US" altLang="zh-CN" sz="1100" i="1" dirty="0">
                <a:solidFill>
                  <a:srgbClr val="FFFFFF"/>
                </a:solidFill>
                <a:latin typeface="Calibri" panose="020F0502020204030204"/>
                <a:ea typeface="宋体" panose="02010600030101010101" pitchFamily="2" charset="-122"/>
              </a:rPr>
              <a:t> (</a:t>
            </a:r>
            <a:r>
              <a:rPr lang="en-US" altLang="zh-CN" sz="1100" i="1" dirty="0">
                <a:solidFill>
                  <a:srgbClr val="FFFFFF"/>
                </a:solidFill>
                <a:latin typeface="Calibri" panose="020F0502020204030204"/>
                <a:ea typeface="宋体" panose="02010600030101010101" pitchFamily="2" charset="-122"/>
                <a:hlinkClick r:id="rId8"/>
              </a:rPr>
              <a:t>jy3174@Columbia.edu</a:t>
            </a:r>
            <a:r>
              <a:rPr lang="en-US" altLang="zh-CN" sz="1100" i="1" dirty="0">
                <a:solidFill>
                  <a:srgbClr val="FFFFFF"/>
                </a:solidFill>
                <a:latin typeface="Calibri" panose="020F0502020204030204"/>
                <a:ea typeface="宋体" panose="02010600030101010101" pitchFamily="2" charset="-122"/>
              </a:rPr>
              <a:t>)</a:t>
            </a:r>
            <a:r>
              <a:rPr lang="en" altLang="zh-CN" sz="1400" i="1" dirty="0">
                <a:solidFill>
                  <a:schemeClr val="bg1"/>
                </a:solidFill>
              </a:rPr>
              <a:t> </a:t>
            </a:r>
          </a:p>
          <a:p>
            <a:pPr algn="ctr"/>
            <a:r>
              <a:rPr lang="en" altLang="zh-CN" sz="1400" i="1" dirty="0">
                <a:solidFill>
                  <a:schemeClr val="bg1"/>
                </a:solidFill>
              </a:rPr>
              <a:t>Yuan Heng</a:t>
            </a:r>
            <a:r>
              <a:rPr lang="en-US" altLang="zh-CN" sz="1100" i="1" dirty="0">
                <a:solidFill>
                  <a:srgbClr val="FFFFFF"/>
                </a:solidFill>
                <a:latin typeface="Calibri" panose="020F0502020204030204"/>
                <a:ea typeface="宋体" panose="02010600030101010101" pitchFamily="2" charset="-122"/>
              </a:rPr>
              <a:t> (</a:t>
            </a:r>
            <a:r>
              <a:rPr lang="en-US" altLang="zh-CN" sz="1100" i="1" dirty="0">
                <a:solidFill>
                  <a:srgbClr val="FFFFFF"/>
                </a:solidFill>
                <a:latin typeface="Calibri" panose="020F0502020204030204"/>
                <a:ea typeface="宋体" panose="02010600030101010101" pitchFamily="2" charset="-122"/>
                <a:hlinkClick r:id="rId9"/>
              </a:rPr>
              <a:t>yh3416@Columbia.edu</a:t>
            </a:r>
            <a:r>
              <a:rPr lang="en-US" altLang="zh-CN" sz="1100" i="1" dirty="0">
                <a:solidFill>
                  <a:srgbClr val="FFFFFF"/>
                </a:solidFill>
                <a:latin typeface="Calibri" panose="020F0502020204030204"/>
                <a:ea typeface="宋体" panose="02010600030101010101" pitchFamily="2" charset="-122"/>
              </a:rPr>
              <a:t>)</a:t>
            </a:r>
          </a:p>
          <a:p>
            <a:pPr algn="ctr"/>
            <a:endParaRPr lang="en-US" altLang="zh-CN" sz="1100" i="1" dirty="0">
              <a:solidFill>
                <a:srgbClr val="FFFFFF"/>
              </a:solidFill>
              <a:latin typeface="Calibri" panose="020F0502020204030204"/>
              <a:ea typeface="宋体" panose="02010600030101010101" pitchFamily="2" charset="-122"/>
            </a:endParaRPr>
          </a:p>
          <a:p>
            <a:pPr algn="ctr"/>
            <a:r>
              <a:rPr lang="en-US" altLang="zh-CN" sz="1100" b="1" i="1" dirty="0">
                <a:solidFill>
                  <a:srgbClr val="FFFFFF"/>
                </a:solidFill>
                <a:latin typeface="Calibri" panose="020F0502020204030204"/>
                <a:ea typeface="宋体" panose="02010600030101010101" pitchFamily="2" charset="-122"/>
              </a:rPr>
              <a:t>GitHub Repository:</a:t>
            </a:r>
            <a:r>
              <a:rPr lang="en-US" altLang="zh-CN" sz="1100" i="1" dirty="0">
                <a:solidFill>
                  <a:srgbClr val="FFFFFF"/>
                </a:solidFill>
                <a:latin typeface="Calibri" panose="020F0502020204030204"/>
                <a:ea typeface="宋体" panose="02010600030101010101" pitchFamily="2" charset="-122"/>
              </a:rPr>
              <a:t> </a:t>
            </a:r>
            <a:r>
              <a:rPr lang="en-US" altLang="zh-CN" sz="1100" i="1" dirty="0">
                <a:solidFill>
                  <a:srgbClr val="FFFFFF"/>
                </a:solidFill>
                <a:latin typeface="Calibri" panose="020F0502020204030204"/>
                <a:ea typeface="宋体" panose="02010600030101010101" pitchFamily="2" charset="-122"/>
                <a:hlinkClick r:id="rId10"/>
              </a:rPr>
              <a:t>HannahFromAland/Accenture4-Evaluating-the-Attractiveness-of-a-Country</a:t>
            </a:r>
            <a:endParaRPr lang="en" altLang="zh-CN" sz="1400" i="1" dirty="0">
              <a:solidFill>
                <a:schemeClr val="bg1"/>
              </a:solidFill>
            </a:endParaRPr>
          </a:p>
        </p:txBody>
      </p:sp>
      <p:sp>
        <p:nvSpPr>
          <p:cNvPr id="8" name="TextBox 10">
            <a:extLst>
              <a:ext uri="{FF2B5EF4-FFF2-40B4-BE49-F238E27FC236}">
                <a16:creationId xmlns:a16="http://schemas.microsoft.com/office/drawing/2014/main" id="{E75EEB37-12A8-E046-985A-EE38153184E1}"/>
              </a:ext>
            </a:extLst>
          </p:cNvPr>
          <p:cNvSpPr txBox="1">
            <a:spLocks noChangeArrowheads="1"/>
          </p:cNvSpPr>
          <p:nvPr/>
        </p:nvSpPr>
        <p:spPr bwMode="auto">
          <a:xfrm>
            <a:off x="0" y="5281047"/>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lnSpc>
                <a:spcPts val="2400"/>
              </a:lnSpc>
            </a:pPr>
            <a:r>
              <a:rPr lang="en-US" altLang="zh-CN" sz="1200" i="1" dirty="0">
                <a:solidFill>
                  <a:schemeClr val="bg1"/>
                </a:solidFill>
              </a:rPr>
              <a:t>Columbia MSDS Fall 2022 Capstone Presentation</a:t>
            </a:r>
          </a:p>
        </p:txBody>
      </p:sp>
      <p:pic>
        <p:nvPicPr>
          <p:cNvPr id="1026" name="Picture 2">
            <a:extLst>
              <a:ext uri="{FF2B5EF4-FFF2-40B4-BE49-F238E27FC236}">
                <a16:creationId xmlns:a16="http://schemas.microsoft.com/office/drawing/2014/main" id="{F35F7389-1E54-E168-A814-882DCD9193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986" y="5358865"/>
            <a:ext cx="1493822" cy="238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29245" y="1220102"/>
            <a:ext cx="200025" cy="0"/>
          </a:xfrm>
          <a:prstGeom prst="line">
            <a:avLst/>
          </a:prstGeom>
          <a:noFill/>
          <a:ln w="38100" cap="flat" cmpd="sng" algn="ctr">
            <a:solidFill>
              <a:sysClr val="window" lastClr="FFFFFF">
                <a:lumMod val="85000"/>
              </a:sysClr>
            </a:solidFill>
            <a:prstDash val="solid"/>
            <a:miter lim="800000"/>
          </a:ln>
          <a:effectLst/>
        </p:spPr>
      </p:cxnSp>
      <p:sp>
        <p:nvSpPr>
          <p:cNvPr id="12" name="文本框 3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15397" y="644939"/>
            <a:ext cx="4924804" cy="553998"/>
          </a:xfrm>
          <a:prstGeom prst="rect">
            <a:avLst/>
          </a:prstGeom>
          <a:solidFill>
            <a:sysClr val="window" lastClr="FFFFFF"/>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zh-CN" sz="3000" dirty="0">
                <a:solidFill>
                  <a:srgbClr val="3388DF"/>
                </a:solidFill>
                <a:latin typeface="TimeBurner Bold" panose="02000000000000000000" pitchFamily="2" charset="0"/>
                <a:ea typeface="华文细黑" panose="02010600040101010101" charset="-122"/>
                <a:sym typeface="等线" panose="02010600030101010101" charset="-122"/>
              </a:rPr>
              <a:t>E</a:t>
            </a:r>
            <a:r>
              <a:rPr lang="en-US" altLang="zh-CN" sz="3000" dirty="0">
                <a:solidFill>
                  <a:srgbClr val="4276AA">
                    <a:lumMod val="50000"/>
                  </a:srgbClr>
                </a:solidFill>
                <a:latin typeface="TimeBurner Bold" panose="02000000000000000000" pitchFamily="2" charset="0"/>
                <a:ea typeface="华文细黑" panose="02010600040101010101" charset="-122"/>
                <a:sym typeface="等线" panose="02010600030101010101" charset="-122"/>
              </a:rPr>
              <a:t>xecutive summary</a:t>
            </a:r>
            <a:endParaRPr lang="zh-CN" altLang="en-US" sz="3000" dirty="0">
              <a:solidFill>
                <a:srgbClr val="4276AA">
                  <a:lumMod val="50000"/>
                </a:srgbClr>
              </a:solidFill>
              <a:latin typeface="TimeBurner Bold" panose="02000000000000000000" pitchFamily="2" charset="0"/>
              <a:ea typeface="华文细黑" panose="02010600040101010101" charset="-122"/>
              <a:sym typeface="等线" panose="02010600030101010101" charset="-122"/>
            </a:endParaRPr>
          </a:p>
        </p:txBody>
      </p:sp>
      <p:sp>
        <p:nvSpPr>
          <p:cNvPr id="26" name="矩形 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22657" y="593938"/>
            <a:ext cx="117284" cy="626165"/>
          </a:xfrm>
          <a:prstGeom prst="rect">
            <a:avLst/>
          </a:prstGeom>
          <a:solidFill>
            <a:srgbClr val="242A32"/>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defRPr/>
            </a:pPr>
            <a:endParaRPr lang="zh-CN" altLang="en-US" sz="1350" kern="0">
              <a:solidFill>
                <a:prstClr val="white"/>
              </a:solidFill>
              <a:latin typeface="Hanken Light"/>
              <a:ea typeface="华文细黑" panose="02010600040101010101" charset="-122"/>
              <a:sym typeface="等线" panose="02010600030101010101" charset="-122"/>
            </a:endParaRPr>
          </a:p>
        </p:txBody>
      </p:sp>
      <p:sp>
        <p:nvSpPr>
          <p:cNvPr id="29" name="矩形 28">
            <a:extLst>
              <a:ext uri="{FF2B5EF4-FFF2-40B4-BE49-F238E27FC236}">
                <a16:creationId xmlns:a16="http://schemas.microsoft.com/office/drawing/2014/main" id="{7A696E84-4C6F-1429-5412-6B0A05242F2A}"/>
              </a:ext>
            </a:extLst>
          </p:cNvPr>
          <p:cNvSpPr/>
          <p:nvPr/>
        </p:nvSpPr>
        <p:spPr>
          <a:xfrm>
            <a:off x="622657" y="1489695"/>
            <a:ext cx="2693420" cy="2450394"/>
          </a:xfrm>
          <a:prstGeom prst="rect">
            <a:avLst/>
          </a:prstGeom>
          <a:solidFill>
            <a:schemeClr val="bg1">
              <a:lumMod val="8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lnSpc>
                <a:spcPct val="120000"/>
              </a:lnSpc>
            </a:pPr>
            <a:r>
              <a:rPr kumimoji="1" lang="en-US" altLang="zh-CN" b="1" dirty="0">
                <a:solidFill>
                  <a:srgbClr val="000000"/>
                </a:solidFill>
              </a:rPr>
              <a:t>Goal</a:t>
            </a:r>
          </a:p>
          <a:p>
            <a:pPr marL="342900" indent="-238125" defTabSz="685800">
              <a:lnSpc>
                <a:spcPct val="120000"/>
              </a:lnSpc>
              <a:buClr>
                <a:prstClr val="black"/>
              </a:buClr>
              <a:buSzPts val="1400"/>
              <a:buFont typeface="Lato"/>
              <a:buChar char="●"/>
            </a:pPr>
            <a:r>
              <a:rPr kumimoji="1" lang="en-US" altLang="zh-CN" sz="1200" dirty="0">
                <a:solidFill>
                  <a:srgbClr val="2D2D2D"/>
                </a:solidFill>
              </a:rPr>
              <a:t>Use ML/DL time series techniques to turn country investment attractiveness evaluation into a modeling pipeline.</a:t>
            </a:r>
          </a:p>
          <a:p>
            <a:pPr marL="342900" indent="-238125" defTabSz="685800">
              <a:lnSpc>
                <a:spcPct val="120000"/>
              </a:lnSpc>
              <a:buClr>
                <a:prstClr val="black"/>
              </a:buClr>
              <a:buSzPts val="1400"/>
              <a:buFont typeface="Lato"/>
              <a:buChar char="●"/>
            </a:pPr>
            <a:r>
              <a:rPr kumimoji="1" lang="en-US" altLang="zh-CN" sz="1200" dirty="0">
                <a:solidFill>
                  <a:srgbClr val="2D2D2D"/>
                </a:solidFill>
              </a:rPr>
              <a:t>Identify opportunities from structural transformation of sectors in economy globally in future 5 years.</a:t>
            </a:r>
          </a:p>
        </p:txBody>
      </p:sp>
      <p:sp>
        <p:nvSpPr>
          <p:cNvPr id="36" name="矩形 35">
            <a:extLst>
              <a:ext uri="{FF2B5EF4-FFF2-40B4-BE49-F238E27FC236}">
                <a16:creationId xmlns:a16="http://schemas.microsoft.com/office/drawing/2014/main" id="{0E4FA325-65B5-9D57-DBAA-214A20D5AF07}"/>
              </a:ext>
            </a:extLst>
          </p:cNvPr>
          <p:cNvSpPr/>
          <p:nvPr/>
        </p:nvSpPr>
        <p:spPr>
          <a:xfrm>
            <a:off x="3542098" y="1489705"/>
            <a:ext cx="4979245" cy="2450393"/>
          </a:xfrm>
          <a:prstGeom prst="rect">
            <a:avLst/>
          </a:prstGeom>
          <a:solidFill>
            <a:schemeClr val="bg1">
              <a:lumMod val="8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lnSpc>
                <a:spcPct val="120000"/>
              </a:lnSpc>
            </a:pPr>
            <a:r>
              <a:rPr kumimoji="1" lang="en-US" altLang="zh-CN" b="1" dirty="0">
                <a:solidFill>
                  <a:srgbClr val="000000"/>
                </a:solidFill>
              </a:rPr>
              <a:t>Solution Approach</a:t>
            </a:r>
          </a:p>
          <a:p>
            <a:pPr marL="104775" defTabSz="685800">
              <a:lnSpc>
                <a:spcPct val="120000"/>
              </a:lnSpc>
              <a:buClr>
                <a:prstClr val="black"/>
              </a:buClr>
              <a:buSzPts val="1400"/>
            </a:pPr>
            <a:r>
              <a:rPr kumimoji="1" lang="en-US" altLang="zh-CN" sz="1200" dirty="0">
                <a:solidFill>
                  <a:srgbClr val="2D2D2D"/>
                </a:solidFill>
              </a:rPr>
              <a:t>In this project, we carefully examinate toolkits for infrequent aggregated time series with severe missing value issue. </a:t>
            </a:r>
          </a:p>
          <a:p>
            <a:pPr marL="342900" indent="-238125" defTabSz="685800">
              <a:lnSpc>
                <a:spcPct val="120000"/>
              </a:lnSpc>
              <a:buClr>
                <a:prstClr val="black"/>
              </a:buClr>
              <a:buSzPts val="1400"/>
              <a:buFont typeface="Lato"/>
              <a:buChar char="●"/>
            </a:pPr>
            <a:r>
              <a:rPr kumimoji="1" lang="en-US" altLang="zh-CN" sz="1200" dirty="0">
                <a:solidFill>
                  <a:srgbClr val="2D2D2D"/>
                </a:solidFill>
              </a:rPr>
              <a:t>Target Manufacturing and Service value added as a percentage of GDP of 9 countries, modeling it with indictors carefully selected from World Bank</a:t>
            </a:r>
            <a:r>
              <a:rPr kumimoji="1" lang="zh-CN" altLang="en-US" sz="1200" dirty="0">
                <a:solidFill>
                  <a:srgbClr val="2D2D2D"/>
                </a:solidFill>
              </a:rPr>
              <a:t> </a:t>
            </a:r>
            <a:r>
              <a:rPr kumimoji="1" lang="en-US" altLang="zh-CN" sz="1200" dirty="0">
                <a:solidFill>
                  <a:srgbClr val="2D2D2D"/>
                </a:solidFill>
              </a:rPr>
              <a:t>Open Data.</a:t>
            </a:r>
          </a:p>
          <a:p>
            <a:pPr marL="342900" indent="-238125" defTabSz="685800">
              <a:lnSpc>
                <a:spcPct val="120000"/>
              </a:lnSpc>
              <a:buClr>
                <a:prstClr val="black"/>
              </a:buClr>
              <a:buSzPts val="1400"/>
              <a:buFont typeface="Lato"/>
              <a:buChar char="●"/>
            </a:pPr>
            <a:r>
              <a:rPr kumimoji="1" lang="en-US" altLang="zh-CN" sz="1200" dirty="0">
                <a:solidFill>
                  <a:srgbClr val="2D2D2D"/>
                </a:solidFill>
              </a:rPr>
              <a:t>Multiple imputation techniques are experimented and combined to deal with over 50% missingness</a:t>
            </a:r>
          </a:p>
          <a:p>
            <a:pPr marL="342900" indent="-238125" defTabSz="685800">
              <a:lnSpc>
                <a:spcPct val="120000"/>
              </a:lnSpc>
              <a:buClr>
                <a:prstClr val="black"/>
              </a:buClr>
              <a:buSzPts val="1400"/>
              <a:buFont typeface="Lato"/>
              <a:buChar char="●"/>
            </a:pPr>
            <a:r>
              <a:rPr kumimoji="1" lang="en-US" altLang="zh-CN" sz="1200" dirty="0">
                <a:solidFill>
                  <a:srgbClr val="2D2D2D"/>
                </a:solidFill>
              </a:rPr>
              <a:t>Stack 8 models to predict into future 5 years(2022-2026).</a:t>
            </a:r>
          </a:p>
        </p:txBody>
      </p:sp>
      <p:sp>
        <p:nvSpPr>
          <p:cNvPr id="41" name="矩形 40">
            <a:extLst>
              <a:ext uri="{FF2B5EF4-FFF2-40B4-BE49-F238E27FC236}">
                <a16:creationId xmlns:a16="http://schemas.microsoft.com/office/drawing/2014/main" id="{35F3AA49-34C6-95DB-6E03-5E530BC2ADE0}"/>
              </a:ext>
            </a:extLst>
          </p:cNvPr>
          <p:cNvSpPr/>
          <p:nvPr/>
        </p:nvSpPr>
        <p:spPr>
          <a:xfrm>
            <a:off x="622658" y="4088781"/>
            <a:ext cx="7898686" cy="1226980"/>
          </a:xfrm>
          <a:prstGeom prst="rect">
            <a:avLst/>
          </a:prstGeom>
          <a:solidFill>
            <a:schemeClr val="bg1">
              <a:lumMod val="8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46800" rIns="108000"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lnSpc>
                <a:spcPct val="120000"/>
              </a:lnSpc>
            </a:pPr>
            <a:r>
              <a:rPr kumimoji="1" lang="en-US" altLang="zh-CN" b="1" dirty="0">
                <a:solidFill>
                  <a:srgbClr val="000000"/>
                </a:solidFill>
              </a:rPr>
              <a:t>Result Delivered</a:t>
            </a:r>
          </a:p>
          <a:p>
            <a:pPr rtl="0">
              <a:spcBef>
                <a:spcPts val="0"/>
              </a:spcBef>
              <a:spcAft>
                <a:spcPts val="0"/>
              </a:spcAft>
            </a:pPr>
            <a:r>
              <a:rPr kumimoji="1" lang="en" altLang="zh-CN" sz="1400" dirty="0">
                <a:solidFill>
                  <a:srgbClr val="2D2D2D"/>
                </a:solidFill>
              </a:rPr>
              <a:t>Based on predictions on the countries we selected, Singapore is the best for service sector investment for a 3.1% of GDP increase and China best for manufacturing for a 1.6% of GDP increase in the future 5 years.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9">
            <a:extLst>
              <a:ext uri="{FF2B5EF4-FFF2-40B4-BE49-F238E27FC236}">
                <a16:creationId xmlns:a16="http://schemas.microsoft.com/office/drawing/2014/main" id="{53EE1E81-300D-4893-6632-3DCC3B514CA3}"/>
              </a:ext>
            </a:extLst>
          </p:cNvPr>
          <p:cNvSpPr>
            <a:spLocks noGrp="1"/>
          </p:cNvSpPr>
          <p:nvPr>
            <p:ph sz="quarter" idx="14" hasCustomPrompt="1"/>
          </p:nvPr>
        </p:nvSpPr>
        <p:spPr>
          <a:xfrm>
            <a:off x="0" y="7427"/>
            <a:ext cx="9124120" cy="357188"/>
          </a:xfrm>
        </p:spPr>
        <p:txBody>
          <a:bodyPr/>
          <a:lstStyle>
            <a:lvl1pPr marL="0" indent="0">
              <a:buNone/>
              <a:defRPr/>
            </a:lvl1pPr>
          </a:lstStyle>
          <a:p>
            <a:pPr defTabSz="713232">
              <a:lnSpc>
                <a:spcPct val="100000"/>
              </a:lnSpc>
              <a:spcBef>
                <a:spcPts val="0"/>
              </a:spcBef>
              <a:defRPr/>
            </a:pPr>
            <a:r>
              <a:rPr kumimoji="1" lang="en-US" altLang="zh-CN" sz="1300" b="1" i="0" u="none" strike="noStrike" kern="1200" cap="none" spc="0" normalizeH="0" baseline="0" noProof="0" dirty="0">
                <a:ln>
                  <a:noFill/>
                </a:ln>
                <a:solidFill>
                  <a:srgbClr val="132A59"/>
                </a:solidFill>
                <a:effectLst/>
                <a:uLnTx/>
                <a:uFillTx/>
                <a:latin typeface="Calibri" panose="020F0502020204030204" pitchFamily="34" charset="0"/>
                <a:ea typeface="微软雅黑" panose="020B0503020204020204" charset="-122"/>
                <a:cs typeface="Calibri" panose="020F0502020204030204" pitchFamily="34" charset="0"/>
              </a:rPr>
              <a:t>Data Preprocessing </a:t>
            </a:r>
            <a:r>
              <a:rPr kumimoji="1" lang="en-US" altLang="zh-CN" sz="1300" b="1" i="0" u="none" strike="noStrike" kern="1200" cap="none" spc="0" normalizeH="0" baseline="0" noProof="0" dirty="0">
                <a:ln>
                  <a:noFill/>
                </a:ln>
                <a:solidFill>
                  <a:schemeClr val="bg1">
                    <a:lumMod val="85000"/>
                  </a:schemeClr>
                </a:solidFill>
                <a:effectLst/>
                <a:uLnTx/>
                <a:uFillTx/>
                <a:latin typeface="Calibri" panose="020F0502020204030204" pitchFamily="34" charset="0"/>
                <a:ea typeface="微软雅黑" panose="020B0503020204020204" charset="-122"/>
                <a:cs typeface="Calibri" panose="020F0502020204030204" pitchFamily="34" charset="0"/>
              </a:rPr>
              <a:t>&gt;&gt; Model Developing &amp; Evaluating &gt;&gt; Model Deployment &amp; Prediction</a:t>
            </a:r>
          </a:p>
          <a:p>
            <a:pPr marL="0" marR="0" lvl="0" indent="0" algn="l" defTabSz="713232" rtl="0" eaLnBrk="1" fontAlgn="auto" latinLnBrk="0" hangingPunct="1">
              <a:lnSpc>
                <a:spcPct val="100000"/>
              </a:lnSpc>
              <a:spcBef>
                <a:spcPts val="0"/>
              </a:spcBef>
              <a:spcAft>
                <a:spcPts val="0"/>
              </a:spcAft>
              <a:buClrTx/>
              <a:buSzTx/>
              <a:buFontTx/>
              <a:buNone/>
              <a:tabLst/>
              <a:defRPr/>
            </a:pPr>
            <a:endParaRPr kumimoji="1" lang="zh-CN" altLang="en-US" sz="1300" b="1" i="0" u="none" strike="noStrike" kern="1200" cap="none" spc="0" normalizeH="0" baseline="0" noProof="0" dirty="0">
              <a:ln>
                <a:noFill/>
              </a:ln>
              <a:solidFill>
                <a:srgbClr val="132A59"/>
              </a:solidFill>
              <a:effectLst/>
              <a:uLnTx/>
              <a:uFillTx/>
              <a:latin typeface="Calibri" panose="020F0502020204030204" pitchFamily="34" charset="0"/>
              <a:ea typeface="微软雅黑" panose="020B0503020204020204" charset="-122"/>
              <a:cs typeface="Calibri" panose="020F0502020204030204" pitchFamily="34" charset="0"/>
            </a:endParaRPr>
          </a:p>
        </p:txBody>
      </p:sp>
      <p:sp>
        <p:nvSpPr>
          <p:cNvPr id="10" name="内容占位符 9">
            <a:extLst>
              <a:ext uri="{FF2B5EF4-FFF2-40B4-BE49-F238E27FC236}">
                <a16:creationId xmlns:a16="http://schemas.microsoft.com/office/drawing/2014/main" id="{23D312AA-45AF-BF3A-96AF-44D809A0CF72}"/>
              </a:ext>
            </a:extLst>
          </p:cNvPr>
          <p:cNvSpPr>
            <a:spLocks noGrp="1"/>
          </p:cNvSpPr>
          <p:nvPr>
            <p:ph sz="quarter" idx="15" hasCustomPrompt="1"/>
          </p:nvPr>
        </p:nvSpPr>
        <p:spPr>
          <a:xfrm>
            <a:off x="-1" y="299815"/>
            <a:ext cx="8965097" cy="368323"/>
          </a:xfrm>
        </p:spPr>
        <p:txBody>
          <a:bodyPr wrap="square" lIns="90000" tIns="36000" rIns="36000" bIns="36000" anchor="ctr" anchorCtr="0">
            <a:noAutofit/>
          </a:bodyPr>
          <a:lstStyle>
            <a:lvl1pPr marL="0" indent="0">
              <a:buNone/>
              <a:defRPr sz="1600"/>
            </a:lvl1pPr>
          </a:lstStyle>
          <a:p>
            <a:pPr defTabSz="342900">
              <a:lnSpc>
                <a:spcPct val="100000"/>
              </a:lnSpc>
              <a:spcBef>
                <a:spcPts val="0"/>
              </a:spcBef>
              <a:defRPr sz="2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400" b="1" dirty="0">
                <a:solidFill>
                  <a:srgbClr val="FFFFFF"/>
                </a:solidFill>
                <a:latin typeface="微软雅黑" panose="020B0503020204020204" charset="-122"/>
                <a:ea typeface="微软雅黑" panose="020B0503020204020204" charset="-122"/>
                <a:sym typeface="微软雅黑" panose="020B0503020204020204" charset="-122"/>
              </a:rPr>
              <a:t>To obtain model-ready datasets, we consolidate and clean features for 9 countries in several steps.</a:t>
            </a:r>
            <a:endParaRPr kumimoji="0" lang="en-US" altLang="zh-CN" sz="1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57" name="矩形">
            <a:extLst>
              <a:ext uri="{FF2B5EF4-FFF2-40B4-BE49-F238E27FC236}">
                <a16:creationId xmlns:a16="http://schemas.microsoft.com/office/drawing/2014/main" id="{E2077D5B-B457-F52A-C201-693D24D6F809}"/>
              </a:ext>
            </a:extLst>
          </p:cNvPr>
          <p:cNvSpPr/>
          <p:nvPr/>
        </p:nvSpPr>
        <p:spPr>
          <a:xfrm>
            <a:off x="6593791" y="4324472"/>
            <a:ext cx="2287420" cy="663171"/>
          </a:xfrm>
          <a:prstGeom prst="rect">
            <a:avLst/>
          </a:prstGeom>
          <a:solidFill>
            <a:srgbClr val="FFFFFF">
              <a:lumMod val="85000"/>
              <a:alpha val="54795"/>
            </a:srgbClr>
          </a:solidFill>
          <a:ln w="3175">
            <a:miter lim="400000"/>
          </a:ln>
        </p:spPr>
        <p:txBody>
          <a:bodyPr lIns="72000" tIns="72000" rIns="72000" bIns="72000" anchor="ctr"/>
          <a:lstStyle/>
          <a:p>
            <a:pPr algn="ctr" defTabSz="72562" hangingPunct="0">
              <a:lnSpc>
                <a:spcPct val="130000"/>
              </a:lnSpc>
              <a:defRPr sz="1600">
                <a:latin typeface="Helvetica Neue Medium"/>
                <a:ea typeface="Helvetica Neue Medium"/>
                <a:cs typeface="Helvetica Neue Medium"/>
                <a:sym typeface="Helvetica Neue Medium"/>
              </a:defRPr>
            </a:pPr>
            <a:r>
              <a:rPr lang="en-US" altLang="zh-CN" sz="1000" b="1"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Column Deletion</a:t>
            </a:r>
          </a:p>
          <a:p>
            <a:pPr marL="50235" indent="-50235" defTabSz="72562" hangingPunct="0">
              <a:lnSpc>
                <a:spcPct val="125000"/>
              </a:lnSpc>
              <a:buFont typeface="Arial" panose="020B0604020202020204" pitchFamily="34" charset="0"/>
              <a:buChar char="•"/>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Country-task-specific: imputation</a:t>
            </a:r>
            <a:r>
              <a:rPr lang="zh-CN" altLang="en-US"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 </a:t>
            </a: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rate</a:t>
            </a:r>
            <a:r>
              <a:rPr lang="zh-CN" altLang="en-US"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 </a:t>
            </a: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over</a:t>
            </a:r>
            <a:r>
              <a:rPr lang="zh-CN" altLang="en-US"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 </a:t>
            </a: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a pre-determined threshold</a:t>
            </a:r>
          </a:p>
          <a:p>
            <a:pPr marL="50235" indent="-50235" defTabSz="72562" hangingPunct="0">
              <a:lnSpc>
                <a:spcPct val="125000"/>
              </a:lnSpc>
              <a:buFont typeface="Arial" panose="020B0604020202020204" pitchFamily="34" charset="0"/>
              <a:buChar char="•"/>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Model-specific: VAR requires stationary</a:t>
            </a:r>
          </a:p>
        </p:txBody>
      </p:sp>
      <p:sp>
        <p:nvSpPr>
          <p:cNvPr id="58" name="Snip Same Side Corner Rectangle 243">
            <a:extLst>
              <a:ext uri="{FF2B5EF4-FFF2-40B4-BE49-F238E27FC236}">
                <a16:creationId xmlns:a16="http://schemas.microsoft.com/office/drawing/2014/main" id="{BDE9B58C-F10C-8AF5-EF2B-2B93C1D7427F}"/>
              </a:ext>
            </a:extLst>
          </p:cNvPr>
          <p:cNvSpPr/>
          <p:nvPr/>
        </p:nvSpPr>
        <p:spPr bwMode="gray">
          <a:xfrm rot="5400000">
            <a:off x="1895657" y="951265"/>
            <a:ext cx="4389190" cy="4417624"/>
          </a:xfrm>
          <a:prstGeom prst="snip2SameRect">
            <a:avLst>
              <a:gd name="adj1" fmla="val 0"/>
              <a:gd name="adj2" fmla="val 3993"/>
            </a:avLst>
          </a:prstGeom>
          <a:noFill/>
          <a:ln w="19050" algn="ctr">
            <a:solidFill>
              <a:srgbClr val="FFFFFF">
                <a:lumMod val="75000"/>
                <a:alpha val="73732"/>
              </a:srgbClr>
            </a:solidFill>
            <a:prstDash val="dash"/>
            <a:miter lim="800000"/>
          </a:ln>
        </p:spPr>
        <p:txBody>
          <a:bodyPr wrap="square" lIns="15627" tIns="15627" rIns="15627" bIns="15627" rtlCol="0" anchor="ctr"/>
          <a:lstStyle/>
          <a:p>
            <a:pPr algn="ctr" defTabSz="214224">
              <a:lnSpc>
                <a:spcPct val="106000"/>
              </a:lnSpc>
              <a:defRPr/>
            </a:pPr>
            <a:endParaRPr lang="en-US" sz="281" b="1" kern="0" dirty="0">
              <a:solidFill>
                <a:prstClr val="black"/>
              </a:solidFill>
              <a:ea typeface="微软雅黑" panose="020B0503020204020204" pitchFamily="34" charset="-122"/>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59" name="表格 58">
                <a:extLst>
                  <a:ext uri="{FF2B5EF4-FFF2-40B4-BE49-F238E27FC236}">
                    <a16:creationId xmlns:a16="http://schemas.microsoft.com/office/drawing/2014/main" id="{5C68E3C6-8B4A-A3DC-B29E-FD6182F5E992}"/>
                  </a:ext>
                </a:extLst>
              </p:cNvPr>
              <p:cNvGraphicFramePr>
                <a:graphicFrameLocks noGrp="1"/>
              </p:cNvGraphicFramePr>
              <p:nvPr>
                <p:extLst>
                  <p:ext uri="{D42A27DB-BD31-4B8C-83A1-F6EECF244321}">
                    <p14:modId xmlns:p14="http://schemas.microsoft.com/office/powerpoint/2010/main" val="1965249180"/>
                  </p:ext>
                </p:extLst>
              </p:nvPr>
            </p:nvGraphicFramePr>
            <p:xfrm>
              <a:off x="2047627" y="1326448"/>
              <a:ext cx="4125390" cy="1935877"/>
            </p:xfrm>
            <a:graphic>
              <a:graphicData uri="http://schemas.openxmlformats.org/drawingml/2006/table">
                <a:tbl>
                  <a:tblPr/>
                  <a:tblGrid>
                    <a:gridCol w="416926">
                      <a:extLst>
                        <a:ext uri="{9D8B030D-6E8A-4147-A177-3AD203B41FA5}">
                          <a16:colId xmlns:a16="http://schemas.microsoft.com/office/drawing/2014/main" val="2855629315"/>
                        </a:ext>
                      </a:extLst>
                    </a:gridCol>
                    <a:gridCol w="1264220">
                      <a:extLst>
                        <a:ext uri="{9D8B030D-6E8A-4147-A177-3AD203B41FA5}">
                          <a16:colId xmlns:a16="http://schemas.microsoft.com/office/drawing/2014/main" val="2884629763"/>
                        </a:ext>
                      </a:extLst>
                    </a:gridCol>
                    <a:gridCol w="1914849">
                      <a:extLst>
                        <a:ext uri="{9D8B030D-6E8A-4147-A177-3AD203B41FA5}">
                          <a16:colId xmlns:a16="http://schemas.microsoft.com/office/drawing/2014/main" val="3337106212"/>
                        </a:ext>
                      </a:extLst>
                    </a:gridCol>
                    <a:gridCol w="529395">
                      <a:extLst>
                        <a:ext uri="{9D8B030D-6E8A-4147-A177-3AD203B41FA5}">
                          <a16:colId xmlns:a16="http://schemas.microsoft.com/office/drawing/2014/main" val="1043204752"/>
                        </a:ext>
                      </a:extLst>
                    </a:gridCol>
                  </a:tblGrid>
                  <a:tr h="142777">
                    <a:tc gridSpan="4">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 altLang="zh-CN" sz="800" b="1" u="none" dirty="0">
                              <a:solidFill>
                                <a:schemeClr val="tx1">
                                  <a:lumMod val="85000"/>
                                  <a:lumOff val="15000"/>
                                </a:schemeClr>
                              </a:solidFill>
                              <a:effectLst/>
                            </a:rPr>
                            <a:t>Manufacturing Task</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rtl="0" fontAlgn="ctr">
                            <a:spcBef>
                              <a:spcPts val="0"/>
                            </a:spcBef>
                            <a:spcAft>
                              <a:spcPts val="0"/>
                            </a:spcAft>
                          </a:pPr>
                          <a:endParaRPr lang="en" sz="200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20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20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60927874"/>
                      </a:ext>
                    </a:extLst>
                  </a:tr>
                  <a:tr h="142777">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No</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Variable</a:t>
                          </a:r>
                          <a:r>
                            <a:rPr lang="zh-CN" altLang="en-US" sz="800" b="1" i="0" u="none" strike="noStrike" dirty="0">
                              <a:solidFill>
                                <a:schemeClr val="tx1">
                                  <a:lumMod val="85000"/>
                                  <a:lumOff val="15000"/>
                                </a:schemeClr>
                              </a:solidFill>
                              <a:effectLst/>
                              <a:latin typeface="Times New Roman" panose="02020603050405020304" pitchFamily="18" charset="0"/>
                            </a:rPr>
                            <a:t> </a:t>
                          </a:r>
                          <a:r>
                            <a:rPr lang="en-US" altLang="zh-CN" sz="800" b="1" i="0" u="none" strike="noStrike" dirty="0">
                              <a:solidFill>
                                <a:schemeClr val="tx1">
                                  <a:lumMod val="85000"/>
                                  <a:lumOff val="15000"/>
                                </a:schemeClr>
                              </a:solidFill>
                              <a:effectLst/>
                              <a:latin typeface="Times New Roman" panose="02020603050405020304" pitchFamily="18" charset="0"/>
                            </a:rPr>
                            <a:t>Name</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Short Description</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Unit</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64466810"/>
                      </a:ext>
                    </a:extLst>
                  </a:tr>
                  <a:tr h="275185">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700" b="0" i="1" u="none" strike="noStrike" smtClean="0">
                                        <a:solidFill>
                                          <a:schemeClr val="tx1">
                                            <a:lumMod val="85000"/>
                                            <a:lumOff val="15000"/>
                                          </a:schemeClr>
                                        </a:solidFill>
                                        <a:effectLst/>
                                        <a:latin typeface="Cambria Math" panose="02040503050406030204" pitchFamily="18" charset="0"/>
                                      </a:rPr>
                                    </m:ctrlPr>
                                  </m:sSubPr>
                                  <m:e>
                                    <m:r>
                                      <a:rPr lang="en-US" altLang="zh-CN" sz="700" b="0" i="1" u="none" strike="noStrike" smtClean="0">
                                        <a:solidFill>
                                          <a:schemeClr val="tx1">
                                            <a:lumMod val="85000"/>
                                            <a:lumOff val="15000"/>
                                          </a:schemeClr>
                                        </a:solidFill>
                                        <a:effectLst/>
                                        <a:latin typeface="Cambria Math" panose="02040503050406030204" pitchFamily="18" charset="0"/>
                                      </a:rPr>
                                      <m:t>𝑋</m:t>
                                    </m:r>
                                  </m:e>
                                  <m:sub>
                                    <m:r>
                                      <a:rPr lang="en-US" altLang="zh-CN" sz="700" b="0" i="1" u="none" strike="noStrike" smtClean="0">
                                        <a:solidFill>
                                          <a:schemeClr val="tx1">
                                            <a:lumMod val="85000"/>
                                            <a:lumOff val="15000"/>
                                          </a:schemeClr>
                                        </a:solidFill>
                                        <a:effectLst/>
                                        <a:latin typeface="Cambria Math" panose="02040503050406030204" pitchFamily="18" charset="0"/>
                                      </a:rPr>
                                      <m:t>1</m:t>
                                    </m:r>
                                  </m:sub>
                                </m:sSub>
                              </m:oMath>
                            </m:oMathPara>
                          </a14:m>
                          <a:endParaRPr lang="en-US" altLang="zh-CN" sz="700" b="0" i="0" u="none" strike="noStrike" dirty="0">
                            <a:solidFill>
                              <a:schemeClr val="tx1">
                                <a:lumMod val="85000"/>
                                <a:lumOff val="15000"/>
                              </a:schemeClr>
                            </a:solidFill>
                            <a:effectLst/>
                            <a:latin typeface="Times New Roman" panose="02020603050405020304" pitchFamily="18" charset="0"/>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Air_freight_million_ton_km</a:t>
                          </a:r>
                          <a:endParaRPr lang="en" sz="700" u="none" dirty="0">
                            <a:solidFill>
                              <a:schemeClr val="tx1">
                                <a:lumMod val="85000"/>
                                <a:lumOff val="15000"/>
                              </a:schemeClr>
                            </a:solidFill>
                            <a:effectLst/>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a:solidFill>
                                <a:schemeClr val="tx1">
                                  <a:lumMod val="85000"/>
                                  <a:lumOff val="15000"/>
                                </a:schemeClr>
                              </a:solidFill>
                              <a:effectLst/>
                              <a:latin typeface="Times New Roman" panose="02020603050405020304" pitchFamily="18" charset="0"/>
                            </a:rPr>
                            <a:t>Air freight in million ton-km measured in metric tons times kilometer traveled.</a:t>
                          </a:r>
                          <a:endParaRPr lang="en" sz="7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Million ton-km</a:t>
                          </a:r>
                          <a:endParaRPr lang="en" sz="7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60121214"/>
                      </a:ext>
                    </a:extLst>
                  </a:tr>
                  <a:tr h="407593">
                    <a:tc>
                      <a:txBody>
                        <a:bodyPr/>
                        <a:lstStyle/>
                        <a:p>
                          <a:pPr algn="ctr" rtl="0" font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700" b="0" i="1" u="none" strike="noStrike" smtClean="0">
                                        <a:solidFill>
                                          <a:schemeClr val="tx1">
                                            <a:lumMod val="85000"/>
                                            <a:lumOff val="15000"/>
                                          </a:schemeClr>
                                        </a:solidFill>
                                        <a:effectLst/>
                                        <a:latin typeface="Cambria Math" panose="02040503050406030204" pitchFamily="18" charset="0"/>
                                      </a:rPr>
                                    </m:ctrlPr>
                                  </m:sSubPr>
                                  <m:e>
                                    <m:r>
                                      <a:rPr lang="en-US" altLang="zh-CN" sz="700" b="0" i="1" u="none" strike="noStrike" smtClean="0">
                                        <a:solidFill>
                                          <a:schemeClr val="tx1">
                                            <a:lumMod val="85000"/>
                                            <a:lumOff val="15000"/>
                                          </a:schemeClr>
                                        </a:solidFill>
                                        <a:effectLst/>
                                        <a:latin typeface="Cambria Math" panose="02040503050406030204" pitchFamily="18" charset="0"/>
                                      </a:rPr>
                                      <m:t>𝑋</m:t>
                                    </m:r>
                                  </m:e>
                                  <m:sub>
                                    <m:r>
                                      <a:rPr lang="en-US" altLang="zh-CN" sz="700" b="0" i="1" u="none" strike="noStrike" smtClean="0">
                                        <a:solidFill>
                                          <a:schemeClr val="tx1">
                                            <a:lumMod val="85000"/>
                                            <a:lumOff val="15000"/>
                                          </a:schemeClr>
                                        </a:solidFill>
                                        <a:effectLst/>
                                        <a:latin typeface="Cambria Math" panose="02040503050406030204" pitchFamily="18" charset="0"/>
                                      </a:rPr>
                                      <m:t>2</m:t>
                                    </m:r>
                                  </m:sub>
                                </m:sSub>
                              </m:oMath>
                            </m:oMathPara>
                          </a14:m>
                          <a:endParaRPr lang="en-US" altLang="zh-CN" sz="700" b="0" i="0" u="none" strike="noStrike" dirty="0">
                            <a:solidFill>
                              <a:schemeClr val="tx1">
                                <a:lumMod val="85000"/>
                                <a:lumOff val="15000"/>
                              </a:schemeClr>
                            </a:solidFill>
                            <a:effectLst/>
                            <a:latin typeface="Times New Roman" panose="02020603050405020304" pitchFamily="18" charset="0"/>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rtl="0" fontAlgn="ctr">
                            <a:spcBef>
                              <a:spcPts val="0"/>
                            </a:spcBef>
                            <a:spcAft>
                              <a:spcPts val="0"/>
                            </a:spcAft>
                          </a:pPr>
                          <a:r>
                            <a:rPr lang="en" sz="700" b="0" i="0" u="none" strike="noStrike" kern="1200" dirty="0" err="1">
                              <a:solidFill>
                                <a:schemeClr val="tx1">
                                  <a:lumMod val="85000"/>
                                  <a:lumOff val="15000"/>
                                </a:schemeClr>
                              </a:solidFill>
                              <a:effectLst/>
                              <a:latin typeface="Times New Roman" panose="02020603050405020304" pitchFamily="18" charset="0"/>
                              <a:ea typeface="+mn-ea"/>
                              <a:cs typeface="+mn-cs"/>
                            </a:rPr>
                            <a:t>Container_port_traffic_TEU</a:t>
                          </a:r>
                          <a:endParaRPr lang="en" sz="700" b="0" i="0" u="none" strike="noStrike" kern="1200" dirty="0">
                            <a:solidFill>
                              <a:schemeClr val="tx1">
                                <a:lumMod val="85000"/>
                                <a:lumOff val="15000"/>
                              </a:schemeClr>
                            </a:solidFill>
                            <a:effectLst/>
                            <a:latin typeface="Times New Roman" panose="02020603050405020304" pitchFamily="18" charset="0"/>
                            <a:ea typeface="+mn-ea"/>
                            <a:cs typeface="+mn-cs"/>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rtl="0" fontAlgn="ctr">
                            <a:spcBef>
                              <a:spcPts val="0"/>
                            </a:spcBef>
                            <a:spcAft>
                              <a:spcPts val="0"/>
                            </a:spcAft>
                          </a:pPr>
                          <a:r>
                            <a:rPr lang="en" sz="700" b="0" i="0" u="none" strike="noStrike" kern="1200" dirty="0">
                              <a:solidFill>
                                <a:schemeClr val="tx1">
                                  <a:lumMod val="85000"/>
                                  <a:lumOff val="15000"/>
                                </a:schemeClr>
                              </a:solidFill>
                              <a:effectLst/>
                              <a:latin typeface="Times New Roman" panose="02020603050405020304" pitchFamily="18" charset="0"/>
                              <a:ea typeface="+mn-ea"/>
                              <a:cs typeface="+mn-cs"/>
                            </a:rPr>
                            <a:t>Container port traffic (TEU:20-foot equivalent units) is the shipment of containers from port; inbound and outbound. </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rtl="0" fontAlgn="ctr">
                            <a:spcBef>
                              <a:spcPts val="0"/>
                            </a:spcBef>
                            <a:spcAft>
                              <a:spcPts val="0"/>
                            </a:spcAft>
                          </a:pPr>
                          <a:r>
                            <a:rPr lang="en" sz="700" b="0" i="0" u="none" strike="noStrike" kern="1200" dirty="0">
                              <a:solidFill>
                                <a:schemeClr val="tx1">
                                  <a:lumMod val="85000"/>
                                  <a:lumOff val="15000"/>
                                </a:schemeClr>
                              </a:solidFill>
                              <a:effectLst/>
                              <a:latin typeface="Times New Roman" panose="02020603050405020304" pitchFamily="18" charset="0"/>
                              <a:ea typeface="+mn-ea"/>
                              <a:cs typeface="+mn-cs"/>
                            </a:rPr>
                            <a:t>Number of containers</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32268780"/>
                      </a:ext>
                    </a:extLst>
                  </a:tr>
                  <a:tr h="142777">
                    <a:tc gridSpan="4">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US" altLang="zh-CN" sz="700" b="1" u="none" dirty="0">
                              <a:solidFill>
                                <a:schemeClr val="tx1">
                                  <a:lumMod val="85000"/>
                                  <a:lumOff val="15000"/>
                                </a:schemeClr>
                              </a:solidFill>
                              <a:effectLst/>
                            </a:rPr>
                            <a:t>···</a:t>
                          </a:r>
                          <a:endParaRPr lang="zh-CN" altLang="en-US" sz="700" b="1"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rtl="0" fontAlgn="ctr">
                            <a:spcBef>
                              <a:spcPts val="0"/>
                            </a:spcBef>
                            <a:spcAft>
                              <a:spcPts val="0"/>
                            </a:spcAft>
                          </a:pPr>
                          <a:endParaRPr lang="en" sz="4800" dirty="0">
                            <a:effectLst/>
                          </a:endParaRPr>
                        </a:p>
                      </a:txBody>
                      <a:tcPr marL="73025" marR="7302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48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48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67171939"/>
                      </a:ext>
                    </a:extLst>
                  </a:tr>
                  <a:tr h="540001">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700" b="0" i="1" u="none" strike="noStrike" smtClean="0">
                                        <a:solidFill>
                                          <a:schemeClr val="tx1">
                                            <a:lumMod val="85000"/>
                                            <a:lumOff val="15000"/>
                                          </a:schemeClr>
                                        </a:solidFill>
                                        <a:effectLst/>
                                        <a:latin typeface="Cambria Math" panose="02040503050406030204" pitchFamily="18" charset="0"/>
                                      </a:rPr>
                                    </m:ctrlPr>
                                  </m:sSubPr>
                                  <m:e>
                                    <m:r>
                                      <a:rPr lang="en-US" altLang="zh-CN" sz="700" b="0" i="1" u="none" strike="noStrike" smtClean="0">
                                        <a:solidFill>
                                          <a:schemeClr val="tx1">
                                            <a:lumMod val="85000"/>
                                            <a:lumOff val="15000"/>
                                          </a:schemeClr>
                                        </a:solidFill>
                                        <a:effectLst/>
                                        <a:latin typeface="Cambria Math" panose="02040503050406030204" pitchFamily="18" charset="0"/>
                                      </a:rPr>
                                      <m:t>𝑋</m:t>
                                    </m:r>
                                  </m:e>
                                  <m:sub>
                                    <m:r>
                                      <a:rPr lang="en-US" altLang="zh-CN" sz="700" b="0" i="1" u="none" strike="noStrike" smtClean="0">
                                        <a:solidFill>
                                          <a:schemeClr val="tx1">
                                            <a:lumMod val="85000"/>
                                            <a:lumOff val="15000"/>
                                          </a:schemeClr>
                                        </a:solidFill>
                                        <a:effectLst/>
                                        <a:latin typeface="Cambria Math" panose="02040503050406030204" pitchFamily="18" charset="0"/>
                                      </a:rPr>
                                      <m:t>17</m:t>
                                    </m:r>
                                  </m:sub>
                                </m:sSub>
                              </m:oMath>
                            </m:oMathPara>
                          </a14:m>
                          <a:endParaRPr lang="en-US" altLang="zh-CN" sz="700" b="0" i="0" u="none" strike="noStrike" dirty="0">
                            <a:solidFill>
                              <a:schemeClr val="tx1">
                                <a:lumMod val="85000"/>
                                <a:lumOff val="15000"/>
                              </a:schemeClr>
                            </a:solidFill>
                            <a:effectLst/>
                            <a:latin typeface="Times New Roman" panose="02020603050405020304" pitchFamily="18" charset="0"/>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Logistic_performance</a:t>
                          </a:r>
                          <a:endParaRPr lang="en" sz="700" u="none" dirty="0">
                            <a:solidFill>
                              <a:schemeClr val="tx1">
                                <a:lumMod val="85000"/>
                                <a:lumOff val="15000"/>
                              </a:schemeClr>
                            </a:solidFill>
                            <a:effectLst/>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The quality of the logistic related infrastructure. In this index, trade, and transport related infrastructure are evaluated.</a:t>
                          </a:r>
                          <a:endParaRPr lang="en" sz="7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Numeric index (1=lowest to 5=highest)</a:t>
                          </a:r>
                          <a:endParaRPr lang="en" sz="7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72307813"/>
                      </a:ext>
                    </a:extLst>
                  </a:tr>
                  <a:tr h="284767">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14:m>
                            <m:oMathPara xmlns:m="http://schemas.openxmlformats.org/officeDocument/2006/math">
                              <m:oMathParaPr>
                                <m:jc m:val="centerGroup"/>
                              </m:oMathParaPr>
                              <m:oMath xmlns:m="http://schemas.openxmlformats.org/officeDocument/2006/math">
                                <m:r>
                                  <a:rPr lang="en-US" altLang="zh-CN" sz="700" b="0" i="1" u="none" kern="0" dirty="0" smtClean="0">
                                    <a:solidFill>
                                      <a:schemeClr val="tx1">
                                        <a:lumMod val="85000"/>
                                        <a:lumOff val="15000"/>
                                      </a:schemeClr>
                                    </a:solidFill>
                                    <a:latin typeface="Cambria Math" panose="02040503050406030204" pitchFamily="18" charset="0"/>
                                    <a:ea typeface="TencentSans W7" panose="020C04030202040F0204" pitchFamily="34" charset="-122"/>
                                    <a:cs typeface="Calibri" panose="020F0502020204030204" pitchFamily="34" charset="0"/>
                                    <a:sym typeface="Helvetica Neue Medium"/>
                                  </a:rPr>
                                  <m:t>𝑦</m:t>
                                </m:r>
                              </m:oMath>
                            </m:oMathPara>
                          </a14:m>
                          <a:endParaRPr lang="en-US" altLang="zh-CN" sz="700" b="0" i="0" u="none" strike="noStrike" dirty="0">
                            <a:solidFill>
                              <a:schemeClr val="tx1">
                                <a:lumMod val="85000"/>
                                <a:lumOff val="15000"/>
                              </a:schemeClr>
                            </a:solidFill>
                            <a:effectLst/>
                            <a:latin typeface="Times New Roman" panose="02020603050405020304" pitchFamily="18" charset="0"/>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u="none" dirty="0">
                              <a:solidFill>
                                <a:schemeClr val="tx1">
                                  <a:lumMod val="85000"/>
                                  <a:lumOff val="15000"/>
                                </a:schemeClr>
                              </a:solidFill>
                              <a:effectLst/>
                            </a:rPr>
                            <a:t>Manufacturing_value_added_%_</a:t>
                          </a:r>
                          <a:r>
                            <a:rPr lang="en" sz="700" u="none" dirty="0" err="1">
                              <a:solidFill>
                                <a:schemeClr val="tx1">
                                  <a:lumMod val="85000"/>
                                  <a:lumOff val="15000"/>
                                </a:schemeClr>
                              </a:solidFill>
                              <a:effectLst/>
                            </a:rPr>
                            <a:t>of_GDP</a:t>
                          </a:r>
                          <a:endParaRPr lang="en" sz="700" u="none" dirty="0">
                            <a:solidFill>
                              <a:schemeClr val="tx1">
                                <a:lumMod val="85000"/>
                                <a:lumOff val="15000"/>
                              </a:schemeClr>
                            </a:solidFill>
                            <a:effectLst/>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u="none" dirty="0">
                              <a:solidFill>
                                <a:schemeClr val="tx1">
                                  <a:lumMod val="85000"/>
                                  <a:lumOff val="15000"/>
                                </a:schemeClr>
                              </a:solidFill>
                              <a:effectLst/>
                            </a:rPr>
                            <a:t>Manufacturing refers to industries belonging to ISIC divisions 15-37.</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u="none" dirty="0">
                              <a:solidFill>
                                <a:schemeClr val="tx1">
                                  <a:lumMod val="85000"/>
                                  <a:lumOff val="15000"/>
                                </a:schemeClr>
                              </a:solidFill>
                              <a:effectLst/>
                            </a:rPr>
                            <a:t>Percentage</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04708028"/>
                      </a:ext>
                    </a:extLst>
                  </a:tr>
                </a:tbl>
              </a:graphicData>
            </a:graphic>
          </p:graphicFrame>
        </mc:Choice>
        <mc:Fallback xmlns="">
          <p:graphicFrame>
            <p:nvGraphicFramePr>
              <p:cNvPr id="59" name="表格 58">
                <a:extLst>
                  <a:ext uri="{FF2B5EF4-FFF2-40B4-BE49-F238E27FC236}">
                    <a16:creationId xmlns:a16="http://schemas.microsoft.com/office/drawing/2014/main" id="{5C68E3C6-8B4A-A3DC-B29E-FD6182F5E992}"/>
                  </a:ext>
                </a:extLst>
              </p:cNvPr>
              <p:cNvGraphicFramePr>
                <a:graphicFrameLocks noGrp="1"/>
              </p:cNvGraphicFramePr>
              <p:nvPr>
                <p:extLst>
                  <p:ext uri="{D42A27DB-BD31-4B8C-83A1-F6EECF244321}">
                    <p14:modId xmlns:p14="http://schemas.microsoft.com/office/powerpoint/2010/main" val="1965249180"/>
                  </p:ext>
                </p:extLst>
              </p:nvPr>
            </p:nvGraphicFramePr>
            <p:xfrm>
              <a:off x="2047627" y="1326448"/>
              <a:ext cx="4125390" cy="1935877"/>
            </p:xfrm>
            <a:graphic>
              <a:graphicData uri="http://schemas.openxmlformats.org/drawingml/2006/table">
                <a:tbl>
                  <a:tblPr/>
                  <a:tblGrid>
                    <a:gridCol w="416926">
                      <a:extLst>
                        <a:ext uri="{9D8B030D-6E8A-4147-A177-3AD203B41FA5}">
                          <a16:colId xmlns:a16="http://schemas.microsoft.com/office/drawing/2014/main" val="2855629315"/>
                        </a:ext>
                      </a:extLst>
                    </a:gridCol>
                    <a:gridCol w="1264220">
                      <a:extLst>
                        <a:ext uri="{9D8B030D-6E8A-4147-A177-3AD203B41FA5}">
                          <a16:colId xmlns:a16="http://schemas.microsoft.com/office/drawing/2014/main" val="2884629763"/>
                        </a:ext>
                      </a:extLst>
                    </a:gridCol>
                    <a:gridCol w="1914849">
                      <a:extLst>
                        <a:ext uri="{9D8B030D-6E8A-4147-A177-3AD203B41FA5}">
                          <a16:colId xmlns:a16="http://schemas.microsoft.com/office/drawing/2014/main" val="3337106212"/>
                        </a:ext>
                      </a:extLst>
                    </a:gridCol>
                    <a:gridCol w="529395">
                      <a:extLst>
                        <a:ext uri="{9D8B030D-6E8A-4147-A177-3AD203B41FA5}">
                          <a16:colId xmlns:a16="http://schemas.microsoft.com/office/drawing/2014/main" val="1043204752"/>
                        </a:ext>
                      </a:extLst>
                    </a:gridCol>
                  </a:tblGrid>
                  <a:tr h="142777">
                    <a:tc gridSpan="4">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 altLang="zh-CN" sz="800" b="1" u="none" dirty="0">
                              <a:solidFill>
                                <a:schemeClr val="tx1">
                                  <a:lumMod val="85000"/>
                                  <a:lumOff val="15000"/>
                                </a:schemeClr>
                              </a:solidFill>
                              <a:effectLst/>
                            </a:rPr>
                            <a:t>Manufacturing Task</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rtl="0" fontAlgn="ctr">
                            <a:spcBef>
                              <a:spcPts val="0"/>
                            </a:spcBef>
                            <a:spcAft>
                              <a:spcPts val="0"/>
                            </a:spcAft>
                          </a:pPr>
                          <a:endParaRPr lang="en" sz="200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20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20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60927874"/>
                      </a:ext>
                    </a:extLst>
                  </a:tr>
                  <a:tr h="142777">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No</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Variable</a:t>
                          </a:r>
                          <a:r>
                            <a:rPr lang="zh-CN" altLang="en-US" sz="800" b="1" i="0" u="none" strike="noStrike" dirty="0">
                              <a:solidFill>
                                <a:schemeClr val="tx1">
                                  <a:lumMod val="85000"/>
                                  <a:lumOff val="15000"/>
                                </a:schemeClr>
                              </a:solidFill>
                              <a:effectLst/>
                              <a:latin typeface="Times New Roman" panose="02020603050405020304" pitchFamily="18" charset="0"/>
                            </a:rPr>
                            <a:t> </a:t>
                          </a:r>
                          <a:r>
                            <a:rPr lang="en-US" altLang="zh-CN" sz="800" b="1" i="0" u="none" strike="noStrike" dirty="0">
                              <a:solidFill>
                                <a:schemeClr val="tx1">
                                  <a:lumMod val="85000"/>
                                  <a:lumOff val="15000"/>
                                </a:schemeClr>
                              </a:solidFill>
                              <a:effectLst/>
                              <a:latin typeface="Times New Roman" panose="02020603050405020304" pitchFamily="18" charset="0"/>
                            </a:rPr>
                            <a:t>Name</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Short Description</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Unit</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64466810"/>
                      </a:ext>
                    </a:extLst>
                  </a:tr>
                  <a:tr h="275185">
                    <a:tc>
                      <a:txBody>
                        <a:bodyPr/>
                        <a:lstStyle/>
                        <a:p>
                          <a:endParaRPr lang="zh-CN"/>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3030" t="-119048" r="-887879" b="-528571"/>
                          </a:stretch>
                        </a:blip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Air_freight_million_ton_km</a:t>
                          </a:r>
                          <a:endParaRPr lang="en" sz="700" u="none" dirty="0">
                            <a:solidFill>
                              <a:schemeClr val="tx1">
                                <a:lumMod val="85000"/>
                                <a:lumOff val="15000"/>
                              </a:schemeClr>
                            </a:solidFill>
                            <a:effectLst/>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a:solidFill>
                                <a:schemeClr val="tx1">
                                  <a:lumMod val="85000"/>
                                  <a:lumOff val="15000"/>
                                </a:schemeClr>
                              </a:solidFill>
                              <a:effectLst/>
                              <a:latin typeface="Times New Roman" panose="02020603050405020304" pitchFamily="18" charset="0"/>
                            </a:rPr>
                            <a:t>Air freight in million ton-km measured in metric tons times kilometer traveled.</a:t>
                          </a:r>
                          <a:endParaRPr lang="en" sz="7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Million ton-km</a:t>
                          </a:r>
                          <a:endParaRPr lang="en" sz="7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60121214"/>
                      </a:ext>
                    </a:extLst>
                  </a:tr>
                  <a:tr h="407593">
                    <a:tc>
                      <a:txBody>
                        <a:bodyPr/>
                        <a:lstStyle/>
                        <a:p>
                          <a:endParaRPr lang="zh-CN"/>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3030" t="-139394" r="-887879" b="-236364"/>
                          </a:stretch>
                        </a:blipFill>
                      </a:tcPr>
                    </a:tc>
                    <a:tc>
                      <a:txBody>
                        <a:bodyPr/>
                        <a:lstStyle/>
                        <a:p>
                          <a:pPr rtl="0" fontAlgn="ctr">
                            <a:spcBef>
                              <a:spcPts val="0"/>
                            </a:spcBef>
                            <a:spcAft>
                              <a:spcPts val="0"/>
                            </a:spcAft>
                          </a:pPr>
                          <a:r>
                            <a:rPr lang="en" sz="700" b="0" i="0" u="none" strike="noStrike" kern="1200" dirty="0" err="1">
                              <a:solidFill>
                                <a:schemeClr val="tx1">
                                  <a:lumMod val="85000"/>
                                  <a:lumOff val="15000"/>
                                </a:schemeClr>
                              </a:solidFill>
                              <a:effectLst/>
                              <a:latin typeface="Times New Roman" panose="02020603050405020304" pitchFamily="18" charset="0"/>
                              <a:ea typeface="+mn-ea"/>
                              <a:cs typeface="+mn-cs"/>
                            </a:rPr>
                            <a:t>Container_port_traffic_TEU</a:t>
                          </a:r>
                          <a:endParaRPr lang="en" sz="700" b="0" i="0" u="none" strike="noStrike" kern="1200" dirty="0">
                            <a:solidFill>
                              <a:schemeClr val="tx1">
                                <a:lumMod val="85000"/>
                                <a:lumOff val="15000"/>
                              </a:schemeClr>
                            </a:solidFill>
                            <a:effectLst/>
                            <a:latin typeface="Times New Roman" panose="02020603050405020304" pitchFamily="18" charset="0"/>
                            <a:ea typeface="+mn-ea"/>
                            <a:cs typeface="+mn-cs"/>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rtl="0" fontAlgn="ctr">
                            <a:spcBef>
                              <a:spcPts val="0"/>
                            </a:spcBef>
                            <a:spcAft>
                              <a:spcPts val="0"/>
                            </a:spcAft>
                          </a:pPr>
                          <a:r>
                            <a:rPr lang="en" sz="700" b="0" i="0" u="none" strike="noStrike" kern="1200" dirty="0">
                              <a:solidFill>
                                <a:schemeClr val="tx1">
                                  <a:lumMod val="85000"/>
                                  <a:lumOff val="15000"/>
                                </a:schemeClr>
                              </a:solidFill>
                              <a:effectLst/>
                              <a:latin typeface="Times New Roman" panose="02020603050405020304" pitchFamily="18" charset="0"/>
                              <a:ea typeface="+mn-ea"/>
                              <a:cs typeface="+mn-cs"/>
                            </a:rPr>
                            <a:t>Container port traffic (TEU:20-foot equivalent units) is the shipment of containers from port; inbound and outbound. </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rtl="0" fontAlgn="ctr">
                            <a:spcBef>
                              <a:spcPts val="0"/>
                            </a:spcBef>
                            <a:spcAft>
                              <a:spcPts val="0"/>
                            </a:spcAft>
                          </a:pPr>
                          <a:r>
                            <a:rPr lang="en" sz="700" b="0" i="0" u="none" strike="noStrike" kern="1200" dirty="0">
                              <a:solidFill>
                                <a:schemeClr val="tx1">
                                  <a:lumMod val="85000"/>
                                  <a:lumOff val="15000"/>
                                </a:schemeClr>
                              </a:solidFill>
                              <a:effectLst/>
                              <a:latin typeface="Times New Roman" panose="02020603050405020304" pitchFamily="18" charset="0"/>
                              <a:ea typeface="+mn-ea"/>
                              <a:cs typeface="+mn-cs"/>
                            </a:rPr>
                            <a:t>Number of containers</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32268780"/>
                      </a:ext>
                    </a:extLst>
                  </a:tr>
                  <a:tr h="142777">
                    <a:tc gridSpan="4">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US" altLang="zh-CN" sz="700" b="1" u="none" dirty="0">
                              <a:solidFill>
                                <a:schemeClr val="tx1">
                                  <a:lumMod val="85000"/>
                                  <a:lumOff val="15000"/>
                                </a:schemeClr>
                              </a:solidFill>
                              <a:effectLst/>
                            </a:rPr>
                            <a:t>···</a:t>
                          </a:r>
                          <a:endParaRPr lang="zh-CN" altLang="en-US" sz="700" b="1"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rtl="0" fontAlgn="ctr">
                            <a:spcBef>
                              <a:spcPts val="0"/>
                            </a:spcBef>
                            <a:spcAft>
                              <a:spcPts val="0"/>
                            </a:spcAft>
                          </a:pPr>
                          <a:endParaRPr lang="en" sz="4800" dirty="0">
                            <a:effectLst/>
                          </a:endParaRPr>
                        </a:p>
                      </a:txBody>
                      <a:tcPr marL="73025" marR="7302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48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48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67171939"/>
                      </a:ext>
                    </a:extLst>
                  </a:tr>
                  <a:tr h="540001">
                    <a:tc>
                      <a:txBody>
                        <a:bodyPr/>
                        <a:lstStyle/>
                        <a:p>
                          <a:endParaRPr lang="zh-CN"/>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3030" t="-214286" r="-887879" b="-59524"/>
                          </a:stretch>
                        </a:blip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Logistic_performance</a:t>
                          </a:r>
                          <a:endParaRPr lang="en" sz="700" u="none" dirty="0">
                            <a:solidFill>
                              <a:schemeClr val="tx1">
                                <a:lumMod val="85000"/>
                                <a:lumOff val="15000"/>
                              </a:schemeClr>
                            </a:solidFill>
                            <a:effectLst/>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The quality of the logistic related infrastructure. In this index, trade, and transport related infrastructure are evaluated.</a:t>
                          </a:r>
                          <a:endParaRPr lang="en" sz="7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Numeric index (1=lowest to 5=highest)</a:t>
                          </a:r>
                          <a:endParaRPr lang="en" sz="7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72307813"/>
                      </a:ext>
                    </a:extLst>
                  </a:tr>
                  <a:tr h="284767">
                    <a:tc>
                      <a:txBody>
                        <a:bodyPr/>
                        <a:lstStyle/>
                        <a:p>
                          <a:endParaRPr lang="zh-CN"/>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3030" t="-573913" r="-887879" b="-8696"/>
                          </a:stretch>
                        </a:blip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u="none" dirty="0">
                              <a:solidFill>
                                <a:schemeClr val="tx1">
                                  <a:lumMod val="85000"/>
                                  <a:lumOff val="15000"/>
                                </a:schemeClr>
                              </a:solidFill>
                              <a:effectLst/>
                            </a:rPr>
                            <a:t>Manufacturing_value_added_%_</a:t>
                          </a:r>
                          <a:r>
                            <a:rPr lang="en" sz="700" u="none" dirty="0" err="1">
                              <a:solidFill>
                                <a:schemeClr val="tx1">
                                  <a:lumMod val="85000"/>
                                  <a:lumOff val="15000"/>
                                </a:schemeClr>
                              </a:solidFill>
                              <a:effectLst/>
                            </a:rPr>
                            <a:t>of_GDP</a:t>
                          </a:r>
                          <a:endParaRPr lang="en" sz="700" u="none" dirty="0">
                            <a:solidFill>
                              <a:schemeClr val="tx1">
                                <a:lumMod val="85000"/>
                                <a:lumOff val="15000"/>
                              </a:schemeClr>
                            </a:solidFill>
                            <a:effectLst/>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u="none" dirty="0">
                              <a:solidFill>
                                <a:schemeClr val="tx1">
                                  <a:lumMod val="85000"/>
                                  <a:lumOff val="15000"/>
                                </a:schemeClr>
                              </a:solidFill>
                              <a:effectLst/>
                            </a:rPr>
                            <a:t>Manufacturing refers to industries belonging to ISIC divisions 15-37.</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u="none" dirty="0">
                              <a:solidFill>
                                <a:schemeClr val="tx1">
                                  <a:lumMod val="85000"/>
                                  <a:lumOff val="15000"/>
                                </a:schemeClr>
                              </a:solidFill>
                              <a:effectLst/>
                            </a:rPr>
                            <a:t>Percentage</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04708028"/>
                      </a:ext>
                    </a:extLst>
                  </a:tr>
                </a:tbl>
              </a:graphicData>
            </a:graphic>
          </p:graphicFrame>
        </mc:Fallback>
      </mc:AlternateContent>
      <p:sp>
        <p:nvSpPr>
          <p:cNvPr id="60" name="矩形">
            <a:extLst>
              <a:ext uri="{FF2B5EF4-FFF2-40B4-BE49-F238E27FC236}">
                <a16:creationId xmlns:a16="http://schemas.microsoft.com/office/drawing/2014/main" id="{4BC21E77-F0F3-546E-05B4-033E290C5529}"/>
              </a:ext>
            </a:extLst>
          </p:cNvPr>
          <p:cNvSpPr>
            <a:spLocks noChangeAspect="1"/>
          </p:cNvSpPr>
          <p:nvPr/>
        </p:nvSpPr>
        <p:spPr>
          <a:xfrm>
            <a:off x="360527" y="3444905"/>
            <a:ext cx="1274547" cy="722573"/>
          </a:xfrm>
          <a:prstGeom prst="rect">
            <a:avLst/>
          </a:prstGeom>
          <a:solidFill>
            <a:srgbClr val="FFFFFF">
              <a:lumMod val="85000"/>
              <a:alpha val="54795"/>
            </a:srgbClr>
          </a:solidFill>
          <a:ln w="3175">
            <a:miter lim="400000"/>
          </a:ln>
        </p:spPr>
        <p:txBody>
          <a:bodyPr lIns="36000" tIns="4465" rIns="36000" bIns="4465" anchor="ctr"/>
          <a:lstStyle/>
          <a:p>
            <a:pPr algn="ctr" defTabSz="72562" hangingPunct="0">
              <a:defRPr sz="1600">
                <a:latin typeface="Helvetica Neue Medium"/>
                <a:ea typeface="Helvetica Neue Medium"/>
                <a:cs typeface="Helvetica Neue Medium"/>
                <a:sym typeface="Helvetica Neue Medium"/>
              </a:defRPr>
            </a:pPr>
            <a:r>
              <a:rPr lang="en-US" altLang="zh-CN" sz="900" b="1"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9 Countries</a:t>
            </a:r>
          </a:p>
          <a:p>
            <a:pPr algn="ctr" defTabSz="72562" hangingPunct="0">
              <a:lnSpc>
                <a:spcPct val="125000"/>
              </a:lnSpc>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AUS, BRA, CAN</a:t>
            </a:r>
          </a:p>
          <a:p>
            <a:pPr algn="ctr" defTabSz="72562" hangingPunct="0">
              <a:lnSpc>
                <a:spcPct val="125000"/>
              </a:lnSpc>
              <a:defRPr sz="1600">
                <a:latin typeface="Helvetica Neue Medium"/>
                <a:ea typeface="Helvetica Neue Medium"/>
                <a:cs typeface="Helvetica Neue Medium"/>
                <a:sym typeface="Helvetica Neue Medium"/>
              </a:defRPr>
            </a:pPr>
            <a:r>
              <a:rPr lang="en-US"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CHN, GBR, IND</a:t>
            </a:r>
          </a:p>
          <a:p>
            <a:pPr algn="ctr" defTabSz="72562" hangingPunct="0">
              <a:lnSpc>
                <a:spcPct val="125000"/>
              </a:lnSpc>
              <a:defRPr sz="1600">
                <a:latin typeface="Helvetica Neue Medium"/>
                <a:ea typeface="Helvetica Neue Medium"/>
                <a:cs typeface="Helvetica Neue Medium"/>
                <a:sym typeface="Helvetica Neue Medium"/>
              </a:defRPr>
            </a:pPr>
            <a:r>
              <a:rPr lang="en-US"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JPN, SGP, USA</a:t>
            </a:r>
          </a:p>
        </p:txBody>
      </p:sp>
      <p:sp>
        <p:nvSpPr>
          <p:cNvPr id="61" name="矩形">
            <a:extLst>
              <a:ext uri="{FF2B5EF4-FFF2-40B4-BE49-F238E27FC236}">
                <a16:creationId xmlns:a16="http://schemas.microsoft.com/office/drawing/2014/main" id="{111A471A-820C-4A98-1B26-4714DECA323B}"/>
              </a:ext>
            </a:extLst>
          </p:cNvPr>
          <p:cNvSpPr>
            <a:spLocks noChangeAspect="1"/>
          </p:cNvSpPr>
          <p:nvPr/>
        </p:nvSpPr>
        <p:spPr>
          <a:xfrm>
            <a:off x="360527" y="4472317"/>
            <a:ext cx="1274547" cy="889156"/>
          </a:xfrm>
          <a:prstGeom prst="rect">
            <a:avLst/>
          </a:prstGeom>
          <a:solidFill>
            <a:srgbClr val="FFFFFF">
              <a:lumMod val="85000"/>
              <a:alpha val="54795"/>
            </a:srgbClr>
          </a:solidFill>
          <a:ln w="3175">
            <a:miter lim="400000"/>
          </a:ln>
        </p:spPr>
        <p:txBody>
          <a:bodyPr lIns="36000" tIns="4465" rIns="36000" bIns="4465" anchor="ctr"/>
          <a:lstStyle/>
          <a:p>
            <a:pPr algn="ctr" defTabSz="72562" hangingPunct="0">
              <a:defRPr sz="1600">
                <a:latin typeface="Helvetica Neue Medium"/>
                <a:ea typeface="Helvetica Neue Medium"/>
                <a:cs typeface="Helvetica Neue Medium"/>
                <a:sym typeface="Helvetica Neue Medium"/>
              </a:defRPr>
            </a:pPr>
            <a:r>
              <a:rPr lang="en-US" altLang="zh-CN" sz="900" b="1"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30 years of data points</a:t>
            </a:r>
          </a:p>
          <a:p>
            <a:pPr algn="ctr" defTabSz="72562" hangingPunct="0">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From 1980 or earliest available data for the country to 2021</a:t>
            </a:r>
            <a:endParaRPr lang="en-US"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endParaRPr>
          </a:p>
        </p:txBody>
      </p:sp>
      <p:sp>
        <p:nvSpPr>
          <p:cNvPr id="62" name="矩形">
            <a:extLst>
              <a:ext uri="{FF2B5EF4-FFF2-40B4-BE49-F238E27FC236}">
                <a16:creationId xmlns:a16="http://schemas.microsoft.com/office/drawing/2014/main" id="{91EFF73A-A805-4769-CB43-A0EB310F355B}"/>
              </a:ext>
            </a:extLst>
          </p:cNvPr>
          <p:cNvSpPr>
            <a:spLocks noChangeAspect="1"/>
          </p:cNvSpPr>
          <p:nvPr/>
        </p:nvSpPr>
        <p:spPr>
          <a:xfrm>
            <a:off x="362531" y="965481"/>
            <a:ext cx="1270538" cy="488468"/>
          </a:xfrm>
          <a:prstGeom prst="rect">
            <a:avLst/>
          </a:prstGeom>
          <a:solidFill>
            <a:srgbClr val="FFFFFF">
              <a:lumMod val="85000"/>
              <a:alpha val="54795"/>
            </a:srgbClr>
          </a:solidFill>
          <a:ln w="3175">
            <a:miter lim="400000"/>
          </a:ln>
        </p:spPr>
        <p:txBody>
          <a:bodyPr lIns="36000" tIns="4465" rIns="36000" bIns="4465" anchor="ctr"/>
          <a:lstStyle/>
          <a:p>
            <a:pPr algn="ctr" defTabSz="72562" hangingPunct="0">
              <a:defRPr sz="1600">
                <a:latin typeface="Helvetica Neue Medium"/>
                <a:ea typeface="Helvetica Neue Medium"/>
                <a:cs typeface="Helvetica Neue Medium"/>
                <a:sym typeface="Helvetica Neue Medium"/>
              </a:defRPr>
            </a:pPr>
            <a:r>
              <a:rPr lang="en-US" altLang="zh-CN" sz="900" b="1"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2 tasks</a:t>
            </a:r>
          </a:p>
          <a:p>
            <a:pPr algn="ctr" defTabSz="72562" hangingPunct="0">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Manufacturing</a:t>
            </a:r>
          </a:p>
          <a:p>
            <a:pPr algn="ctr" defTabSz="72562" hangingPunct="0">
              <a:defRPr sz="1600">
                <a:latin typeface="Helvetica Neue Medium"/>
                <a:ea typeface="Helvetica Neue Medium"/>
                <a:cs typeface="Helvetica Neue Medium"/>
                <a:sym typeface="Helvetica Neue Medium"/>
              </a:defRPr>
            </a:pPr>
            <a:r>
              <a:rPr lang="en-US"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Service</a:t>
            </a:r>
            <a:endParaRPr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endParaRPr>
          </a:p>
        </p:txBody>
      </p:sp>
      <p:sp>
        <p:nvSpPr>
          <p:cNvPr id="63" name="矩形">
            <a:extLst>
              <a:ext uri="{FF2B5EF4-FFF2-40B4-BE49-F238E27FC236}">
                <a16:creationId xmlns:a16="http://schemas.microsoft.com/office/drawing/2014/main" id="{175EC22B-6262-E91E-7CD1-DA0B1E46C725}"/>
              </a:ext>
            </a:extLst>
          </p:cNvPr>
          <p:cNvSpPr>
            <a:spLocks noChangeAspect="1"/>
          </p:cNvSpPr>
          <p:nvPr/>
        </p:nvSpPr>
        <p:spPr>
          <a:xfrm>
            <a:off x="360527" y="1758789"/>
            <a:ext cx="1274547" cy="1381276"/>
          </a:xfrm>
          <a:prstGeom prst="rect">
            <a:avLst/>
          </a:prstGeom>
          <a:solidFill>
            <a:srgbClr val="FFFFFF">
              <a:lumMod val="85000"/>
              <a:alpha val="54795"/>
            </a:srgbClr>
          </a:solidFill>
          <a:ln w="3175">
            <a:miter lim="400000"/>
          </a:ln>
        </p:spPr>
        <p:txBody>
          <a:bodyPr lIns="36000" tIns="4465" rIns="36000" bIns="4465" anchor="ctr"/>
          <a:lstStyle/>
          <a:p>
            <a:pPr algn="ctr" defTabSz="72562" hangingPunct="0">
              <a:defRPr sz="1600">
                <a:latin typeface="Helvetica Neue Medium"/>
                <a:ea typeface="Helvetica Neue Medium"/>
                <a:cs typeface="Helvetica Neue Medium"/>
                <a:sym typeface="Helvetica Neue Medium"/>
              </a:defRPr>
            </a:pPr>
            <a:r>
              <a:rPr lang="en-US" altLang="zh-CN" sz="900" b="1"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10+ features</a:t>
            </a:r>
          </a:p>
          <a:p>
            <a:pPr algn="ctr" defTabSz="72562" hangingPunct="0">
              <a:lnSpc>
                <a:spcPct val="125000"/>
              </a:lnSpc>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17 for manufacturing</a:t>
            </a:r>
          </a:p>
          <a:p>
            <a:pPr algn="ctr" defTabSz="72562" hangingPunct="0">
              <a:lnSpc>
                <a:spcPct val="125000"/>
              </a:lnSpc>
              <a:defRPr sz="1600">
                <a:latin typeface="Helvetica Neue Medium"/>
                <a:ea typeface="Helvetica Neue Medium"/>
                <a:cs typeface="Helvetica Neue Medium"/>
                <a:sym typeface="Helvetica Neue Medium"/>
              </a:defRPr>
            </a:pPr>
            <a:r>
              <a:rPr lang="en-US"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20 for service are carefully selected from 200+ </a:t>
            </a:r>
            <a:r>
              <a:rPr lang="en-US" sz="800" u="sng"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World Bank </a:t>
            </a:r>
            <a:r>
              <a:rPr lang="en-US"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predictors based on literature review &amp; correlation test</a:t>
            </a:r>
          </a:p>
        </p:txBody>
      </p:sp>
      <p:sp>
        <p:nvSpPr>
          <p:cNvPr id="64" name="文本框 63">
            <a:extLst>
              <a:ext uri="{FF2B5EF4-FFF2-40B4-BE49-F238E27FC236}">
                <a16:creationId xmlns:a16="http://schemas.microsoft.com/office/drawing/2014/main" id="{F16971C2-3058-D968-7FCF-B1D5755C1C4F}"/>
              </a:ext>
            </a:extLst>
          </p:cNvPr>
          <p:cNvSpPr txBox="1"/>
          <p:nvPr/>
        </p:nvSpPr>
        <p:spPr>
          <a:xfrm>
            <a:off x="827962" y="3177069"/>
            <a:ext cx="339677" cy="230832"/>
          </a:xfrm>
          <a:prstGeom prst="rect">
            <a:avLst/>
          </a:prstGeom>
          <a:noFill/>
        </p:spPr>
        <p:txBody>
          <a:bodyPr wrap="square" rtlCol="0" anchor="ctr">
            <a:spAutoFit/>
          </a:bodyPr>
          <a:lstStyle/>
          <a:p>
            <a:pPr algn="ctr" defTabSz="160751" eaLnBrk="0" fontAlgn="base" hangingPunct="0">
              <a:spcBef>
                <a:spcPct val="0"/>
              </a:spcBef>
              <a:spcAft>
                <a:spcPct val="0"/>
              </a:spcAft>
            </a:pPr>
            <a:r>
              <a:rPr lang="en-US" altLang="zh-CN" sz="900" b="1" dirty="0">
                <a:solidFill>
                  <a:srgbClr val="000000">
                    <a:lumMod val="75000"/>
                    <a:lumOff val="25000"/>
                  </a:srgbClr>
                </a:solidFill>
                <a:cs typeface="Calibri" panose="020F0502020204030204" pitchFamily="34" charset="0"/>
              </a:rPr>
              <a:t>✖️</a:t>
            </a:r>
          </a:p>
        </p:txBody>
      </p:sp>
      <mc:AlternateContent xmlns:mc="http://schemas.openxmlformats.org/markup-compatibility/2006" xmlns:a14="http://schemas.microsoft.com/office/drawing/2010/main">
        <mc:Choice Requires="a14">
          <p:sp>
            <p:nvSpPr>
              <p:cNvPr id="65" name="矩形">
                <a:extLst>
                  <a:ext uri="{FF2B5EF4-FFF2-40B4-BE49-F238E27FC236}">
                    <a16:creationId xmlns:a16="http://schemas.microsoft.com/office/drawing/2014/main" id="{4B13D0BF-078B-0F2F-6B80-19ABA897BAFE}"/>
                  </a:ext>
                </a:extLst>
              </p:cNvPr>
              <p:cNvSpPr/>
              <p:nvPr/>
            </p:nvSpPr>
            <p:spPr>
              <a:xfrm>
                <a:off x="6590340" y="953047"/>
                <a:ext cx="2294323" cy="444064"/>
              </a:xfrm>
              <a:prstGeom prst="rect">
                <a:avLst/>
              </a:prstGeom>
              <a:solidFill>
                <a:srgbClr val="FFFFFF">
                  <a:lumMod val="85000"/>
                  <a:alpha val="54795"/>
                </a:srgbClr>
              </a:solidFill>
              <a:ln w="3175">
                <a:miter lim="400000"/>
              </a:ln>
            </p:spPr>
            <p:txBody>
              <a:bodyPr lIns="72000" tIns="72000" rIns="72000" bIns="72000" anchor="ctr"/>
              <a:lstStyle/>
              <a:p>
                <a:pPr algn="ctr" defTabSz="72562" hangingPunct="0">
                  <a:defRPr sz="1600">
                    <a:latin typeface="Helvetica Neue Medium"/>
                    <a:ea typeface="Helvetica Neue Medium"/>
                    <a:cs typeface="Helvetica Neue Medium"/>
                    <a:sym typeface="Helvetica Neue Medium"/>
                  </a:defRPr>
                </a:pPr>
                <a:r>
                  <a:rPr lang="en-US" altLang="zh-CN" sz="900" b="1"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Row Deletion</a:t>
                </a:r>
              </a:p>
              <a:p>
                <a:pPr algn="ctr" defTabSz="72562" hangingPunct="0">
                  <a:defRPr sz="1600">
                    <a:latin typeface="Helvetica Neue Medium"/>
                    <a:ea typeface="Helvetica Neue Medium"/>
                    <a:cs typeface="Helvetica Neue Medium"/>
                    <a:sym typeface="Helvetica Neue Medium"/>
                  </a:defRPr>
                </a:pPr>
                <a:r>
                  <a:rPr lang="en-US"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Applied for missing value of </a:t>
                </a:r>
                <a14:m>
                  <m:oMath xmlns:m="http://schemas.openxmlformats.org/officeDocument/2006/math">
                    <m:r>
                      <a:rPr lang="en-US" sz="800" i="1" kern="0" dirty="0">
                        <a:solidFill>
                          <a:srgbClr val="000000">
                            <a:lumMod val="65000"/>
                            <a:lumOff val="35000"/>
                          </a:srgbClr>
                        </a:solidFill>
                        <a:latin typeface="Cambria Math" panose="02040503050406030204" pitchFamily="18" charset="0"/>
                        <a:ea typeface="TencentSans W7" panose="020C04030202040F0204" pitchFamily="34" charset="-122"/>
                        <a:cs typeface="Calibri" panose="020F0502020204030204" pitchFamily="34" charset="0"/>
                        <a:sym typeface="Helvetica Neue Medium"/>
                      </a:rPr>
                      <m:t>𝑦</m:t>
                    </m:r>
                  </m:oMath>
                </a14:m>
                <a:r>
                  <a:rPr lang="en-US"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 before first available observation of </a:t>
                </a:r>
                <a14:m>
                  <m:oMath xmlns:m="http://schemas.openxmlformats.org/officeDocument/2006/math">
                    <m:r>
                      <a:rPr lang="en-US" altLang="zh-CN" sz="800" i="1" kern="0" dirty="0">
                        <a:solidFill>
                          <a:srgbClr val="000000">
                            <a:lumMod val="65000"/>
                            <a:lumOff val="35000"/>
                          </a:srgbClr>
                        </a:solidFill>
                        <a:latin typeface="Cambria Math" panose="02040503050406030204" pitchFamily="18" charset="0"/>
                        <a:ea typeface="TencentSans W7" panose="020C04030202040F0204" pitchFamily="34" charset="-122"/>
                        <a:cs typeface="Calibri" panose="020F0502020204030204" pitchFamily="34" charset="0"/>
                        <a:sym typeface="Helvetica Neue Medium"/>
                      </a:rPr>
                      <m:t>𝑦</m:t>
                    </m:r>
                  </m:oMath>
                </a14:m>
                <a:endParaRPr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endParaRPr>
              </a:p>
            </p:txBody>
          </p:sp>
        </mc:Choice>
        <mc:Fallback xmlns="">
          <p:sp>
            <p:nvSpPr>
              <p:cNvPr id="65" name="矩形">
                <a:extLst>
                  <a:ext uri="{FF2B5EF4-FFF2-40B4-BE49-F238E27FC236}">
                    <a16:creationId xmlns:a16="http://schemas.microsoft.com/office/drawing/2014/main" id="{4B13D0BF-078B-0F2F-6B80-19ABA897BAFE}"/>
                  </a:ext>
                </a:extLst>
              </p:cNvPr>
              <p:cNvSpPr>
                <a:spLocks noRot="1" noChangeAspect="1" noMove="1" noResize="1" noEditPoints="1" noAdjustHandles="1" noChangeArrowheads="1" noChangeShapeType="1" noTextEdit="1"/>
              </p:cNvSpPr>
              <p:nvPr/>
            </p:nvSpPr>
            <p:spPr>
              <a:xfrm>
                <a:off x="6590340" y="953047"/>
                <a:ext cx="2294323" cy="444064"/>
              </a:xfrm>
              <a:prstGeom prst="rect">
                <a:avLst/>
              </a:prstGeom>
              <a:blipFill>
                <a:blip r:embed="rId4"/>
                <a:stretch>
                  <a:fillRect b="-8333"/>
                </a:stretch>
              </a:blipFill>
              <a:ln w="3175">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6" name="表格 65">
                <a:extLst>
                  <a:ext uri="{FF2B5EF4-FFF2-40B4-BE49-F238E27FC236}">
                    <a16:creationId xmlns:a16="http://schemas.microsoft.com/office/drawing/2014/main" id="{CF79A3B9-B6BC-1313-AC42-523807DBC051}"/>
                  </a:ext>
                </a:extLst>
              </p:cNvPr>
              <p:cNvGraphicFramePr>
                <a:graphicFrameLocks noGrp="1"/>
              </p:cNvGraphicFramePr>
              <p:nvPr>
                <p:extLst>
                  <p:ext uri="{D42A27DB-BD31-4B8C-83A1-F6EECF244321}">
                    <p14:modId xmlns:p14="http://schemas.microsoft.com/office/powerpoint/2010/main" val="2890639502"/>
                  </p:ext>
                </p:extLst>
              </p:nvPr>
            </p:nvGraphicFramePr>
            <p:xfrm>
              <a:off x="2045758" y="3460824"/>
              <a:ext cx="4117506" cy="1776504"/>
            </p:xfrm>
            <a:graphic>
              <a:graphicData uri="http://schemas.openxmlformats.org/drawingml/2006/table">
                <a:tbl>
                  <a:tblPr/>
                  <a:tblGrid>
                    <a:gridCol w="416128">
                      <a:extLst>
                        <a:ext uri="{9D8B030D-6E8A-4147-A177-3AD203B41FA5}">
                          <a16:colId xmlns:a16="http://schemas.microsoft.com/office/drawing/2014/main" val="2855629315"/>
                        </a:ext>
                      </a:extLst>
                    </a:gridCol>
                    <a:gridCol w="1261806">
                      <a:extLst>
                        <a:ext uri="{9D8B030D-6E8A-4147-A177-3AD203B41FA5}">
                          <a16:colId xmlns:a16="http://schemas.microsoft.com/office/drawing/2014/main" val="2884629763"/>
                        </a:ext>
                      </a:extLst>
                    </a:gridCol>
                    <a:gridCol w="1911189">
                      <a:extLst>
                        <a:ext uri="{9D8B030D-6E8A-4147-A177-3AD203B41FA5}">
                          <a16:colId xmlns:a16="http://schemas.microsoft.com/office/drawing/2014/main" val="3337106212"/>
                        </a:ext>
                      </a:extLst>
                    </a:gridCol>
                    <a:gridCol w="528383">
                      <a:extLst>
                        <a:ext uri="{9D8B030D-6E8A-4147-A177-3AD203B41FA5}">
                          <a16:colId xmlns:a16="http://schemas.microsoft.com/office/drawing/2014/main" val="1043204752"/>
                        </a:ext>
                      </a:extLst>
                    </a:gridCol>
                  </a:tblGrid>
                  <a:tr h="128645">
                    <a:tc gridSpan="4">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dirty="0">
                              <a:solidFill>
                                <a:schemeClr val="tx1">
                                  <a:lumMod val="85000"/>
                                  <a:lumOff val="15000"/>
                                </a:schemeClr>
                              </a:solidFill>
                              <a:effectLst/>
                            </a:rPr>
                            <a:t>Service Task</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rtl="0" fontAlgn="ctr">
                            <a:spcBef>
                              <a:spcPts val="0"/>
                            </a:spcBef>
                            <a:spcAft>
                              <a:spcPts val="0"/>
                            </a:spcAft>
                          </a:pPr>
                          <a:endParaRPr lang="en" sz="20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200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20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9719080"/>
                      </a:ext>
                    </a:extLst>
                  </a:tr>
                  <a:tr h="122633">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No</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Variable</a:t>
                          </a:r>
                          <a:r>
                            <a:rPr lang="zh-CN" altLang="en-US" sz="800" b="1" i="0" u="none" strike="noStrike" dirty="0">
                              <a:solidFill>
                                <a:schemeClr val="tx1">
                                  <a:lumMod val="85000"/>
                                  <a:lumOff val="15000"/>
                                </a:schemeClr>
                              </a:solidFill>
                              <a:effectLst/>
                              <a:latin typeface="Times New Roman" panose="02020603050405020304" pitchFamily="18" charset="0"/>
                            </a:rPr>
                            <a:t> </a:t>
                          </a:r>
                          <a:r>
                            <a:rPr lang="en-US" altLang="zh-CN" sz="800" b="1" i="0" u="none" strike="noStrike" dirty="0">
                              <a:solidFill>
                                <a:schemeClr val="tx1">
                                  <a:lumMod val="85000"/>
                                  <a:lumOff val="15000"/>
                                </a:schemeClr>
                              </a:solidFill>
                              <a:effectLst/>
                              <a:latin typeface="Times New Roman" panose="02020603050405020304" pitchFamily="18" charset="0"/>
                            </a:rPr>
                            <a:t>Name</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Short Description</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Unit</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64466810"/>
                      </a:ext>
                    </a:extLst>
                  </a:tr>
                  <a:tr h="369120">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700" b="0" i="1" u="none" strike="noStrike" smtClean="0">
                                        <a:solidFill>
                                          <a:schemeClr val="tx1">
                                            <a:lumMod val="85000"/>
                                            <a:lumOff val="15000"/>
                                          </a:schemeClr>
                                        </a:solidFill>
                                        <a:effectLst/>
                                        <a:latin typeface="Cambria Math" panose="02040503050406030204" pitchFamily="18" charset="0"/>
                                      </a:rPr>
                                    </m:ctrlPr>
                                  </m:sSubPr>
                                  <m:e>
                                    <m:r>
                                      <a:rPr lang="en-US" altLang="zh-CN" sz="700" b="0" i="1" u="none" strike="noStrike" smtClean="0">
                                        <a:solidFill>
                                          <a:schemeClr val="tx1">
                                            <a:lumMod val="85000"/>
                                            <a:lumOff val="15000"/>
                                          </a:schemeClr>
                                        </a:solidFill>
                                        <a:effectLst/>
                                        <a:latin typeface="Cambria Math" panose="02040503050406030204" pitchFamily="18" charset="0"/>
                                      </a:rPr>
                                      <m:t>𝑋</m:t>
                                    </m:r>
                                  </m:e>
                                  <m:sub>
                                    <m:r>
                                      <a:rPr lang="en-US" altLang="zh-CN" sz="700" b="0" i="1" u="none" strike="noStrike" smtClean="0">
                                        <a:solidFill>
                                          <a:schemeClr val="tx1">
                                            <a:lumMod val="85000"/>
                                            <a:lumOff val="15000"/>
                                          </a:schemeClr>
                                        </a:solidFill>
                                        <a:effectLst/>
                                        <a:latin typeface="Cambria Math" panose="02040503050406030204" pitchFamily="18" charset="0"/>
                                      </a:rPr>
                                      <m:t>1</m:t>
                                    </m:r>
                                  </m:sub>
                                </m:sSub>
                              </m:oMath>
                            </m:oMathPara>
                          </a14:m>
                          <a:endParaRPr lang="en-US" altLang="zh-CN" sz="700" b="0" i="0" u="none" strike="noStrike" dirty="0">
                            <a:solidFill>
                              <a:schemeClr val="tx1">
                                <a:lumMod val="85000"/>
                                <a:lumOff val="15000"/>
                              </a:schemeClr>
                            </a:solidFill>
                            <a:effectLst/>
                            <a:latin typeface="Times New Roman" panose="02020603050405020304" pitchFamily="18" charset="0"/>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Educational_attainment</a:t>
                          </a:r>
                          <a:endParaRPr lang="en" sz="700" b="0" u="none" dirty="0">
                            <a:solidFill>
                              <a:schemeClr val="tx1">
                                <a:lumMod val="85000"/>
                                <a:lumOff val="15000"/>
                              </a:schemeClr>
                            </a:solidFill>
                            <a:effectLst/>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The percentage of people ages 25 and above who completed education in post-secondary non-tertiary level.</a:t>
                          </a:r>
                          <a:endParaRPr lang="en" sz="700" dirty="0">
                            <a:solidFill>
                              <a:schemeClr val="tx1">
                                <a:lumMod val="85000"/>
                                <a:lumOff val="15000"/>
                              </a:schemeClr>
                            </a:solidFill>
                            <a:effectLst/>
                          </a:endParaRP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Percentage</a:t>
                          </a:r>
                          <a:endParaRPr lang="en" sz="700" dirty="0">
                            <a:solidFill>
                              <a:schemeClr val="tx1">
                                <a:lumMod val="85000"/>
                                <a:lumOff val="15000"/>
                              </a:schemeClr>
                            </a:solidFill>
                            <a:effectLst/>
                          </a:endParaRP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60121214"/>
                      </a:ext>
                    </a:extLst>
                  </a:tr>
                  <a:tr h="369120">
                    <a:tc>
                      <a:txBody>
                        <a:bodyPr/>
                        <a:lstStyle/>
                        <a:p>
                          <a:pPr algn="ctr" rtl="0" font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700" b="0" i="1" u="none" strike="noStrike" smtClean="0">
                                        <a:solidFill>
                                          <a:schemeClr val="tx1">
                                            <a:lumMod val="85000"/>
                                            <a:lumOff val="15000"/>
                                          </a:schemeClr>
                                        </a:solidFill>
                                        <a:effectLst/>
                                        <a:latin typeface="Cambria Math" panose="02040503050406030204" pitchFamily="18" charset="0"/>
                                      </a:rPr>
                                    </m:ctrlPr>
                                  </m:sSubPr>
                                  <m:e>
                                    <m:r>
                                      <a:rPr lang="en-US" altLang="zh-CN" sz="700" b="0" i="1" u="none" strike="noStrike" smtClean="0">
                                        <a:solidFill>
                                          <a:schemeClr val="tx1">
                                            <a:lumMod val="85000"/>
                                            <a:lumOff val="15000"/>
                                          </a:schemeClr>
                                        </a:solidFill>
                                        <a:effectLst/>
                                        <a:latin typeface="Cambria Math" panose="02040503050406030204" pitchFamily="18" charset="0"/>
                                      </a:rPr>
                                      <m:t>𝑋</m:t>
                                    </m:r>
                                  </m:e>
                                  <m:sub>
                                    <m:r>
                                      <a:rPr lang="en-US" altLang="zh-CN" sz="700" b="0" i="1" u="none" strike="noStrike" smtClean="0">
                                        <a:solidFill>
                                          <a:schemeClr val="tx1">
                                            <a:lumMod val="85000"/>
                                            <a:lumOff val="15000"/>
                                          </a:schemeClr>
                                        </a:solidFill>
                                        <a:effectLst/>
                                        <a:latin typeface="Cambria Math" panose="02040503050406030204" pitchFamily="18" charset="0"/>
                                      </a:rPr>
                                      <m:t>2</m:t>
                                    </m:r>
                                  </m:sub>
                                </m:sSub>
                              </m:oMath>
                            </m:oMathPara>
                          </a14:m>
                          <a:endParaRPr lang="en-US" altLang="zh-CN" sz="700" b="0" i="0" u="none" strike="noStrike" dirty="0">
                            <a:solidFill>
                              <a:schemeClr val="tx1">
                                <a:lumMod val="85000"/>
                                <a:lumOff val="15000"/>
                              </a:schemeClr>
                            </a:solidFill>
                            <a:effectLst/>
                            <a:latin typeface="Times New Roman" panose="02020603050405020304" pitchFamily="18" charset="0"/>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rtl="0" fontAlgn="ctr">
                            <a:spcBef>
                              <a:spcPts val="0"/>
                            </a:spcBef>
                            <a:spcAft>
                              <a:spcPts val="0"/>
                            </a:spcAft>
                          </a:pPr>
                          <a:r>
                            <a:rPr lang="en" sz="700" b="0" u="none" dirty="0" err="1">
                              <a:solidFill>
                                <a:schemeClr val="tx1">
                                  <a:lumMod val="85000"/>
                                  <a:lumOff val="15000"/>
                                </a:schemeClr>
                              </a:solidFill>
                              <a:effectLst/>
                              <a:latin typeface="Times New Roman" panose="02020603050405020304" pitchFamily="18" charset="0"/>
                              <a:cs typeface="Times New Roman" panose="02020603050405020304" pitchFamily="18" charset="0"/>
                            </a:rPr>
                            <a:t>Secure_Internet_Service</a:t>
                          </a:r>
                          <a:endParaRPr lang="en" sz="700" b="0" u="none" dirty="0">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rtl="0" fontAlgn="ctr">
                            <a:spcBef>
                              <a:spcPts val="0"/>
                            </a:spcBef>
                            <a:spcAft>
                              <a:spcPts val="0"/>
                            </a:spcAft>
                          </a:pPr>
                          <a:r>
                            <a:rPr lang="en" sz="700" dirty="0">
                              <a:solidFill>
                                <a:schemeClr val="tx1">
                                  <a:lumMod val="85000"/>
                                  <a:lumOff val="15000"/>
                                </a:schemeClr>
                              </a:solidFill>
                              <a:effectLst/>
                              <a:latin typeface="Times New Roman" panose="02020603050405020304" pitchFamily="18" charset="0"/>
                              <a:cs typeface="Times New Roman" panose="02020603050405020304" pitchFamily="18" charset="0"/>
                            </a:rPr>
                            <a:t>The number of distinct public-trusted internet server</a:t>
                          </a: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rtl="0" fontAlgn="ctr">
                            <a:spcBef>
                              <a:spcPts val="0"/>
                            </a:spcBef>
                            <a:spcAft>
                              <a:spcPts val="0"/>
                            </a:spcAft>
                          </a:pPr>
                          <a:r>
                            <a:rPr lang="en" sz="700" dirty="0">
                              <a:solidFill>
                                <a:schemeClr val="tx1">
                                  <a:lumMod val="85000"/>
                                  <a:lumOff val="15000"/>
                                </a:schemeClr>
                              </a:solidFill>
                              <a:effectLst/>
                              <a:latin typeface="Times New Roman" panose="02020603050405020304" pitchFamily="18" charset="0"/>
                              <a:cs typeface="Times New Roman" panose="02020603050405020304" pitchFamily="18" charset="0"/>
                            </a:rPr>
                            <a:t>Number Per Million People</a:t>
                          </a: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92497949"/>
                      </a:ext>
                    </a:extLst>
                  </a:tr>
                  <a:tr h="122633">
                    <a:tc gridSpan="4">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US" altLang="zh-CN" sz="700" b="1" u="none" dirty="0">
                              <a:solidFill>
                                <a:schemeClr val="tx1">
                                  <a:lumMod val="85000"/>
                                  <a:lumOff val="15000"/>
                                </a:schemeClr>
                              </a:solidFill>
                              <a:effectLst/>
                            </a:rPr>
                            <a:t>···</a:t>
                          </a:r>
                          <a:endParaRPr lang="zh-CN" altLang="en-US" sz="700" b="1"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rtl="0" fontAlgn="ctr">
                            <a:spcBef>
                              <a:spcPts val="0"/>
                            </a:spcBef>
                            <a:spcAft>
                              <a:spcPts val="0"/>
                            </a:spcAft>
                          </a:pPr>
                          <a:endParaRPr lang="en" sz="4800" dirty="0">
                            <a:effectLst/>
                          </a:endParaRPr>
                        </a:p>
                      </a:txBody>
                      <a:tcPr marL="73025" marR="7302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48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48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67171939"/>
                      </a:ext>
                    </a:extLst>
                  </a:tr>
                  <a:tr h="19315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altLang="zh-CN" sz="700" b="0" i="1" u="none" strike="noStrike" smtClean="0">
                                        <a:solidFill>
                                          <a:schemeClr val="tx1">
                                            <a:lumMod val="85000"/>
                                            <a:lumOff val="15000"/>
                                          </a:schemeClr>
                                        </a:solidFill>
                                        <a:effectLst/>
                                        <a:latin typeface="Cambria Math" panose="02040503050406030204" pitchFamily="18" charset="0"/>
                                      </a:rPr>
                                    </m:ctrlPr>
                                  </m:sSubPr>
                                  <m:e>
                                    <m:r>
                                      <a:rPr lang="en-US" altLang="zh-CN" sz="700" b="0" i="1" u="none" strike="noStrike" smtClean="0">
                                        <a:solidFill>
                                          <a:schemeClr val="tx1">
                                            <a:lumMod val="85000"/>
                                            <a:lumOff val="15000"/>
                                          </a:schemeClr>
                                        </a:solidFill>
                                        <a:effectLst/>
                                        <a:latin typeface="Cambria Math" panose="02040503050406030204" pitchFamily="18" charset="0"/>
                                      </a:rPr>
                                      <m:t>𝑋</m:t>
                                    </m:r>
                                  </m:e>
                                  <m:sub>
                                    <m:r>
                                      <a:rPr lang="en-US" altLang="zh-CN" sz="700" b="0" i="1" u="none" strike="noStrike" smtClean="0">
                                        <a:solidFill>
                                          <a:schemeClr val="tx1">
                                            <a:lumMod val="85000"/>
                                            <a:lumOff val="15000"/>
                                          </a:schemeClr>
                                        </a:solidFill>
                                        <a:effectLst/>
                                        <a:latin typeface="Cambria Math" panose="02040503050406030204" pitchFamily="18" charset="0"/>
                                      </a:rPr>
                                      <m:t>20</m:t>
                                    </m:r>
                                  </m:sub>
                                </m:sSub>
                              </m:oMath>
                            </m:oMathPara>
                          </a14:m>
                          <a:endParaRPr lang="en-US" altLang="zh-CN" sz="700" b="0" i="0" u="none" strike="noStrike" dirty="0">
                            <a:solidFill>
                              <a:schemeClr val="tx1">
                                <a:lumMod val="85000"/>
                                <a:lumOff val="15000"/>
                              </a:schemeClr>
                            </a:solidFill>
                            <a:effectLst/>
                            <a:latin typeface="Times New Roman" panose="02020603050405020304" pitchFamily="18" charset="0"/>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Population_labor_rate</a:t>
                          </a:r>
                          <a:endParaRPr lang="en" sz="700" b="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The percentage of population ages 15-64</a:t>
                          </a:r>
                          <a:endParaRPr lang="en" sz="700" dirty="0">
                            <a:solidFill>
                              <a:schemeClr val="tx1">
                                <a:lumMod val="85000"/>
                                <a:lumOff val="15000"/>
                              </a:schemeClr>
                            </a:solidFill>
                            <a:effectLst/>
                          </a:endParaRP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Percentage</a:t>
                          </a:r>
                          <a:endParaRPr lang="en" sz="700" dirty="0">
                            <a:solidFill>
                              <a:schemeClr val="tx1">
                                <a:lumMod val="85000"/>
                                <a:lumOff val="15000"/>
                              </a:schemeClr>
                            </a:solidFill>
                            <a:effectLst/>
                          </a:endParaRP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72307813"/>
                      </a:ext>
                    </a:extLst>
                  </a:tr>
                  <a:tr h="461929">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14:m>
                            <m:oMathPara xmlns:m="http://schemas.openxmlformats.org/officeDocument/2006/math">
                              <m:oMathParaPr>
                                <m:jc m:val="centerGroup"/>
                              </m:oMathParaPr>
                              <m:oMath xmlns:m="http://schemas.openxmlformats.org/officeDocument/2006/math">
                                <m:r>
                                  <a:rPr lang="en-US" altLang="zh-CN" sz="700" b="0" i="1" kern="0" dirty="0" smtClean="0">
                                    <a:solidFill>
                                      <a:schemeClr val="tx1">
                                        <a:lumMod val="85000"/>
                                        <a:lumOff val="15000"/>
                                      </a:schemeClr>
                                    </a:solidFill>
                                    <a:latin typeface="Cambria Math" panose="02040503050406030204" pitchFamily="18" charset="0"/>
                                    <a:ea typeface="TencentSans W7" panose="020C04030202040F0204" pitchFamily="34" charset="-122"/>
                                    <a:cs typeface="Calibri" panose="020F0502020204030204" pitchFamily="34" charset="0"/>
                                    <a:sym typeface="Helvetica Neue Medium"/>
                                  </a:rPr>
                                  <m:t>𝑦</m:t>
                                </m:r>
                              </m:oMath>
                            </m:oMathPara>
                          </a14:m>
                          <a:endParaRPr lang="en-US" altLang="zh-CN" sz="700" b="0" i="0" u="none" strike="noStrike" dirty="0">
                            <a:solidFill>
                              <a:schemeClr val="tx1">
                                <a:lumMod val="85000"/>
                                <a:lumOff val="15000"/>
                              </a:schemeClr>
                            </a:solidFill>
                            <a:effectLst/>
                            <a:latin typeface="Times New Roman" panose="02020603050405020304" pitchFamily="18" charset="0"/>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dirty="0">
                              <a:solidFill>
                                <a:schemeClr val="tx1">
                                  <a:lumMod val="85000"/>
                                  <a:lumOff val="15000"/>
                                </a:schemeClr>
                              </a:solidFill>
                              <a:effectLst/>
                            </a:rPr>
                            <a:t>Service_value_added_%_</a:t>
                          </a:r>
                          <a:r>
                            <a:rPr lang="en" sz="700" dirty="0" err="1">
                              <a:solidFill>
                                <a:schemeClr val="tx1">
                                  <a:lumMod val="85000"/>
                                  <a:lumOff val="15000"/>
                                </a:schemeClr>
                              </a:solidFill>
                              <a:effectLst/>
                            </a:rPr>
                            <a:t>of_GDP</a:t>
                          </a:r>
                          <a:endParaRPr lang="en" sz="700" dirty="0">
                            <a:solidFill>
                              <a:schemeClr val="tx1">
                                <a:lumMod val="85000"/>
                                <a:lumOff val="15000"/>
                              </a:schemeClr>
                            </a:solidFill>
                            <a:effectLst/>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dirty="0">
                              <a:solidFill>
                                <a:schemeClr val="tx1">
                                  <a:lumMod val="85000"/>
                                  <a:lumOff val="15000"/>
                                </a:schemeClr>
                              </a:solidFill>
                              <a:effectLst/>
                            </a:rPr>
                            <a:t>Services correspond to ISIC divisions 50-99 and they include value added in wholesale, retail trade, education</a:t>
                          </a:r>
                          <a:r>
                            <a:rPr lang="zh-CN" altLang="en-US" sz="700" dirty="0">
                              <a:solidFill>
                                <a:schemeClr val="tx1">
                                  <a:lumMod val="85000"/>
                                  <a:lumOff val="15000"/>
                                </a:schemeClr>
                              </a:solidFill>
                              <a:effectLst/>
                            </a:rPr>
                            <a:t> </a:t>
                          </a:r>
                          <a:r>
                            <a:rPr lang="en-US" altLang="zh-CN" sz="700" dirty="0">
                              <a:solidFill>
                                <a:schemeClr val="tx1">
                                  <a:lumMod val="85000"/>
                                  <a:lumOff val="15000"/>
                                </a:schemeClr>
                              </a:solidFill>
                              <a:effectLst/>
                            </a:rPr>
                            <a:t>···</a:t>
                          </a:r>
                          <a:endParaRPr lang="en" sz="700"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dirty="0">
                              <a:solidFill>
                                <a:schemeClr val="tx1">
                                  <a:lumMod val="85000"/>
                                  <a:lumOff val="15000"/>
                                </a:schemeClr>
                              </a:solidFill>
                              <a:effectLst/>
                            </a:rPr>
                            <a:t>Percentage</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04708028"/>
                      </a:ext>
                    </a:extLst>
                  </a:tr>
                </a:tbl>
              </a:graphicData>
            </a:graphic>
          </p:graphicFrame>
        </mc:Choice>
        <mc:Fallback xmlns="">
          <p:graphicFrame>
            <p:nvGraphicFramePr>
              <p:cNvPr id="66" name="表格 65">
                <a:extLst>
                  <a:ext uri="{FF2B5EF4-FFF2-40B4-BE49-F238E27FC236}">
                    <a16:creationId xmlns:a16="http://schemas.microsoft.com/office/drawing/2014/main" id="{CF79A3B9-B6BC-1313-AC42-523807DBC051}"/>
                  </a:ext>
                </a:extLst>
              </p:cNvPr>
              <p:cNvGraphicFramePr>
                <a:graphicFrameLocks noGrp="1"/>
              </p:cNvGraphicFramePr>
              <p:nvPr>
                <p:extLst>
                  <p:ext uri="{D42A27DB-BD31-4B8C-83A1-F6EECF244321}">
                    <p14:modId xmlns:p14="http://schemas.microsoft.com/office/powerpoint/2010/main" val="2890639502"/>
                  </p:ext>
                </p:extLst>
              </p:nvPr>
            </p:nvGraphicFramePr>
            <p:xfrm>
              <a:off x="2045758" y="3460824"/>
              <a:ext cx="4117506" cy="1776504"/>
            </p:xfrm>
            <a:graphic>
              <a:graphicData uri="http://schemas.openxmlformats.org/drawingml/2006/table">
                <a:tbl>
                  <a:tblPr/>
                  <a:tblGrid>
                    <a:gridCol w="416128">
                      <a:extLst>
                        <a:ext uri="{9D8B030D-6E8A-4147-A177-3AD203B41FA5}">
                          <a16:colId xmlns:a16="http://schemas.microsoft.com/office/drawing/2014/main" val="2855629315"/>
                        </a:ext>
                      </a:extLst>
                    </a:gridCol>
                    <a:gridCol w="1261806">
                      <a:extLst>
                        <a:ext uri="{9D8B030D-6E8A-4147-A177-3AD203B41FA5}">
                          <a16:colId xmlns:a16="http://schemas.microsoft.com/office/drawing/2014/main" val="2884629763"/>
                        </a:ext>
                      </a:extLst>
                    </a:gridCol>
                    <a:gridCol w="1911189">
                      <a:extLst>
                        <a:ext uri="{9D8B030D-6E8A-4147-A177-3AD203B41FA5}">
                          <a16:colId xmlns:a16="http://schemas.microsoft.com/office/drawing/2014/main" val="3337106212"/>
                        </a:ext>
                      </a:extLst>
                    </a:gridCol>
                    <a:gridCol w="528383">
                      <a:extLst>
                        <a:ext uri="{9D8B030D-6E8A-4147-A177-3AD203B41FA5}">
                          <a16:colId xmlns:a16="http://schemas.microsoft.com/office/drawing/2014/main" val="1043204752"/>
                        </a:ext>
                      </a:extLst>
                    </a:gridCol>
                  </a:tblGrid>
                  <a:tr h="130274">
                    <a:tc gridSpan="4">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dirty="0">
                              <a:solidFill>
                                <a:schemeClr val="tx1">
                                  <a:lumMod val="85000"/>
                                  <a:lumOff val="15000"/>
                                </a:schemeClr>
                              </a:solidFill>
                              <a:effectLst/>
                            </a:rPr>
                            <a:t>Service Task</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rtl="0" fontAlgn="ctr">
                            <a:spcBef>
                              <a:spcPts val="0"/>
                            </a:spcBef>
                            <a:spcAft>
                              <a:spcPts val="0"/>
                            </a:spcAft>
                          </a:pPr>
                          <a:endParaRPr lang="en" sz="20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200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20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9719080"/>
                      </a:ext>
                    </a:extLst>
                  </a:tr>
                  <a:tr h="130274">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No</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Variable</a:t>
                          </a:r>
                          <a:r>
                            <a:rPr lang="zh-CN" altLang="en-US" sz="800" b="1" i="0" u="none" strike="noStrike" dirty="0">
                              <a:solidFill>
                                <a:schemeClr val="tx1">
                                  <a:lumMod val="85000"/>
                                  <a:lumOff val="15000"/>
                                </a:schemeClr>
                              </a:solidFill>
                              <a:effectLst/>
                              <a:latin typeface="Times New Roman" panose="02020603050405020304" pitchFamily="18" charset="0"/>
                            </a:rPr>
                            <a:t> </a:t>
                          </a:r>
                          <a:r>
                            <a:rPr lang="en-US" altLang="zh-CN" sz="800" b="1" i="0" u="none" strike="noStrike" dirty="0">
                              <a:solidFill>
                                <a:schemeClr val="tx1">
                                  <a:lumMod val="85000"/>
                                  <a:lumOff val="15000"/>
                                </a:schemeClr>
                              </a:solidFill>
                              <a:effectLst/>
                              <a:latin typeface="Times New Roman" panose="02020603050405020304" pitchFamily="18" charset="0"/>
                            </a:rPr>
                            <a:t>Name</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Short Description</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 sz="800" b="1" i="0" u="none" strike="noStrike" dirty="0">
                              <a:solidFill>
                                <a:schemeClr val="tx1">
                                  <a:lumMod val="85000"/>
                                  <a:lumOff val="15000"/>
                                </a:schemeClr>
                              </a:solidFill>
                              <a:effectLst/>
                              <a:latin typeface="Times New Roman" panose="02020603050405020304" pitchFamily="18" charset="0"/>
                            </a:rPr>
                            <a:t>Unit</a:t>
                          </a:r>
                          <a:endParaRPr lang="en" sz="80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64466810"/>
                      </a:ext>
                    </a:extLst>
                  </a:tr>
                  <a:tr h="369120">
                    <a:tc>
                      <a:txBody>
                        <a:bodyPr/>
                        <a:lstStyle/>
                        <a:p>
                          <a:endParaRPr lang="zh-CN"/>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5"/>
                          <a:stretch>
                            <a:fillRect l="-3030" t="-79310" r="-884848" b="-313793"/>
                          </a:stretch>
                        </a:blip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Educational_attainment</a:t>
                          </a:r>
                          <a:endParaRPr lang="en" sz="700" b="0" u="none" dirty="0">
                            <a:solidFill>
                              <a:schemeClr val="tx1">
                                <a:lumMod val="85000"/>
                                <a:lumOff val="15000"/>
                              </a:schemeClr>
                            </a:solidFill>
                            <a:effectLst/>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The percentage of people ages 25 and above who completed education in post-secondary non-tertiary level.</a:t>
                          </a:r>
                          <a:endParaRPr lang="en" sz="700" dirty="0">
                            <a:solidFill>
                              <a:schemeClr val="tx1">
                                <a:lumMod val="85000"/>
                                <a:lumOff val="15000"/>
                              </a:schemeClr>
                            </a:solidFill>
                            <a:effectLst/>
                          </a:endParaRP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Percentage</a:t>
                          </a:r>
                          <a:endParaRPr lang="en" sz="700" dirty="0">
                            <a:solidFill>
                              <a:schemeClr val="tx1">
                                <a:lumMod val="85000"/>
                                <a:lumOff val="15000"/>
                              </a:schemeClr>
                            </a:solidFill>
                            <a:effectLst/>
                          </a:endParaRP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60121214"/>
                      </a:ext>
                    </a:extLst>
                  </a:tr>
                  <a:tr h="369120">
                    <a:tc>
                      <a:txBody>
                        <a:bodyPr/>
                        <a:lstStyle/>
                        <a:p>
                          <a:endParaRPr lang="zh-CN"/>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5"/>
                          <a:stretch>
                            <a:fillRect l="-3030" t="-179310" r="-884848" b="-213793"/>
                          </a:stretch>
                        </a:blipFill>
                      </a:tcPr>
                    </a:tc>
                    <a:tc>
                      <a:txBody>
                        <a:bodyPr/>
                        <a:lstStyle/>
                        <a:p>
                          <a:pPr rtl="0" fontAlgn="ctr">
                            <a:spcBef>
                              <a:spcPts val="0"/>
                            </a:spcBef>
                            <a:spcAft>
                              <a:spcPts val="0"/>
                            </a:spcAft>
                          </a:pPr>
                          <a:r>
                            <a:rPr lang="en" sz="700" b="0" u="none" dirty="0" err="1">
                              <a:solidFill>
                                <a:schemeClr val="tx1">
                                  <a:lumMod val="85000"/>
                                  <a:lumOff val="15000"/>
                                </a:schemeClr>
                              </a:solidFill>
                              <a:effectLst/>
                              <a:latin typeface="Times New Roman" panose="02020603050405020304" pitchFamily="18" charset="0"/>
                              <a:cs typeface="Times New Roman" panose="02020603050405020304" pitchFamily="18" charset="0"/>
                            </a:rPr>
                            <a:t>Secure_Internet_Service</a:t>
                          </a:r>
                          <a:endParaRPr lang="en" sz="700" b="0" u="none" dirty="0">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rtl="0" fontAlgn="ctr">
                            <a:spcBef>
                              <a:spcPts val="0"/>
                            </a:spcBef>
                            <a:spcAft>
                              <a:spcPts val="0"/>
                            </a:spcAft>
                          </a:pPr>
                          <a:r>
                            <a:rPr lang="en" sz="700" dirty="0">
                              <a:solidFill>
                                <a:schemeClr val="tx1">
                                  <a:lumMod val="85000"/>
                                  <a:lumOff val="15000"/>
                                </a:schemeClr>
                              </a:solidFill>
                              <a:effectLst/>
                              <a:latin typeface="Times New Roman" panose="02020603050405020304" pitchFamily="18" charset="0"/>
                              <a:cs typeface="Times New Roman" panose="02020603050405020304" pitchFamily="18" charset="0"/>
                            </a:rPr>
                            <a:t>The number of distinct public-trusted internet server</a:t>
                          </a: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rtl="0" fontAlgn="ctr">
                            <a:spcBef>
                              <a:spcPts val="0"/>
                            </a:spcBef>
                            <a:spcAft>
                              <a:spcPts val="0"/>
                            </a:spcAft>
                          </a:pPr>
                          <a:r>
                            <a:rPr lang="en" sz="700" dirty="0">
                              <a:solidFill>
                                <a:schemeClr val="tx1">
                                  <a:lumMod val="85000"/>
                                  <a:lumOff val="15000"/>
                                </a:schemeClr>
                              </a:solidFill>
                              <a:effectLst/>
                              <a:latin typeface="Times New Roman" panose="02020603050405020304" pitchFamily="18" charset="0"/>
                              <a:cs typeface="Times New Roman" panose="02020603050405020304" pitchFamily="18" charset="0"/>
                            </a:rPr>
                            <a:t>Number Per Million People</a:t>
                          </a: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92497949"/>
                      </a:ext>
                    </a:extLst>
                  </a:tr>
                  <a:tr h="122633">
                    <a:tc gridSpan="4">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algn="ctr" rtl="0" fontAlgn="ctr">
                            <a:spcBef>
                              <a:spcPts val="0"/>
                            </a:spcBef>
                            <a:spcAft>
                              <a:spcPts val="0"/>
                            </a:spcAft>
                          </a:pPr>
                          <a:r>
                            <a:rPr lang="en-US" altLang="zh-CN" sz="700" b="1" u="none" dirty="0">
                              <a:solidFill>
                                <a:schemeClr val="tx1">
                                  <a:lumMod val="85000"/>
                                  <a:lumOff val="15000"/>
                                </a:schemeClr>
                              </a:solidFill>
                              <a:effectLst/>
                            </a:rPr>
                            <a:t>···</a:t>
                          </a:r>
                          <a:endParaRPr lang="zh-CN" altLang="en-US" sz="700" b="1"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rtl="0" fontAlgn="ctr">
                            <a:spcBef>
                              <a:spcPts val="0"/>
                            </a:spcBef>
                            <a:spcAft>
                              <a:spcPts val="0"/>
                            </a:spcAft>
                          </a:pPr>
                          <a:endParaRPr lang="en" sz="4800" dirty="0">
                            <a:effectLst/>
                          </a:endParaRPr>
                        </a:p>
                      </a:txBody>
                      <a:tcPr marL="73025" marR="7302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48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rtl="0" fontAlgn="ctr">
                            <a:spcBef>
                              <a:spcPts val="0"/>
                            </a:spcBef>
                            <a:spcAft>
                              <a:spcPts val="0"/>
                            </a:spcAft>
                          </a:pPr>
                          <a:endParaRPr lang="en" sz="4800" dirty="0">
                            <a:effectLst/>
                          </a:endParaRPr>
                        </a:p>
                      </a:txBody>
                      <a:tcPr marL="23762" marR="23762" marT="23762" marB="23762"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67171939"/>
                      </a:ext>
                    </a:extLst>
                  </a:tr>
                  <a:tr h="193154">
                    <a:tc>
                      <a:txBody>
                        <a:bodyPr/>
                        <a:lstStyle/>
                        <a:p>
                          <a:endParaRPr lang="zh-CN"/>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5"/>
                          <a:stretch>
                            <a:fillRect l="-3030" t="-606667" r="-884848" b="-246667"/>
                          </a:stretch>
                        </a:blip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Population_labor_rate</a:t>
                          </a:r>
                          <a:endParaRPr lang="en" sz="700" b="0" u="none"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The percentage of population ages 15-64</a:t>
                          </a:r>
                          <a:endParaRPr lang="en" sz="700" dirty="0">
                            <a:solidFill>
                              <a:schemeClr val="tx1">
                                <a:lumMod val="85000"/>
                                <a:lumOff val="15000"/>
                              </a:schemeClr>
                            </a:solidFill>
                            <a:effectLst/>
                          </a:endParaRP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b="0" i="0" u="none" strike="noStrike" dirty="0">
                              <a:solidFill>
                                <a:schemeClr val="tx1">
                                  <a:lumMod val="85000"/>
                                  <a:lumOff val="15000"/>
                                </a:schemeClr>
                              </a:solidFill>
                              <a:effectLst/>
                              <a:latin typeface="Times New Roman" panose="02020603050405020304" pitchFamily="18" charset="0"/>
                            </a:rPr>
                            <a:t>Percentage</a:t>
                          </a:r>
                          <a:endParaRPr lang="en" sz="700" dirty="0">
                            <a:solidFill>
                              <a:schemeClr val="tx1">
                                <a:lumMod val="85000"/>
                                <a:lumOff val="15000"/>
                              </a:schemeClr>
                            </a:solidFill>
                            <a:effectLst/>
                          </a:endParaRPr>
                        </a:p>
                      </a:txBody>
                      <a:tcPr marL="3215" marR="3215" marT="3215" marB="3215"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72307813"/>
                      </a:ext>
                    </a:extLst>
                  </a:tr>
                  <a:tr h="461929">
                    <a:tc>
                      <a:txBody>
                        <a:bodyPr/>
                        <a:lstStyle/>
                        <a:p>
                          <a:endParaRPr lang="zh-CN"/>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5"/>
                          <a:stretch>
                            <a:fillRect l="-3030" t="-286486" r="-884848"/>
                          </a:stretch>
                        </a:blip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dirty="0">
                              <a:solidFill>
                                <a:schemeClr val="tx1">
                                  <a:lumMod val="85000"/>
                                  <a:lumOff val="15000"/>
                                </a:schemeClr>
                              </a:solidFill>
                              <a:effectLst/>
                            </a:rPr>
                            <a:t>Service_value_added_%_</a:t>
                          </a:r>
                          <a:r>
                            <a:rPr lang="en" sz="700" dirty="0" err="1">
                              <a:solidFill>
                                <a:schemeClr val="tx1">
                                  <a:lumMod val="85000"/>
                                  <a:lumOff val="15000"/>
                                </a:schemeClr>
                              </a:solidFill>
                              <a:effectLst/>
                            </a:rPr>
                            <a:t>of_GDP</a:t>
                          </a:r>
                          <a:endParaRPr lang="en" sz="700" dirty="0">
                            <a:solidFill>
                              <a:schemeClr val="tx1">
                                <a:lumMod val="85000"/>
                                <a:lumOff val="15000"/>
                              </a:schemeClr>
                            </a:solidFill>
                            <a:effectLst/>
                          </a:endParaRPr>
                        </a:p>
                      </a:txBody>
                      <a:tcPr marL="12836" marR="12836" marT="8037" marB="803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dirty="0">
                              <a:solidFill>
                                <a:schemeClr val="tx1">
                                  <a:lumMod val="85000"/>
                                  <a:lumOff val="15000"/>
                                </a:schemeClr>
                              </a:solidFill>
                              <a:effectLst/>
                            </a:rPr>
                            <a:t>Services correspond to ISIC divisions 50-99 and they include value added in wholesale, retail trade, education</a:t>
                          </a:r>
                          <a:r>
                            <a:rPr lang="zh-CN" altLang="en-US" sz="700" dirty="0">
                              <a:solidFill>
                                <a:schemeClr val="tx1">
                                  <a:lumMod val="85000"/>
                                  <a:lumOff val="15000"/>
                                </a:schemeClr>
                              </a:solidFill>
                              <a:effectLst/>
                            </a:rPr>
                            <a:t> </a:t>
                          </a:r>
                          <a:r>
                            <a:rPr lang="en-US" altLang="zh-CN" sz="700" dirty="0">
                              <a:solidFill>
                                <a:schemeClr val="tx1">
                                  <a:lumMod val="85000"/>
                                  <a:lumOff val="15000"/>
                                </a:schemeClr>
                              </a:solidFill>
                              <a:effectLst/>
                            </a:rPr>
                            <a:t>···</a:t>
                          </a:r>
                          <a:endParaRPr lang="en" sz="700" dirty="0">
                            <a:solidFill>
                              <a:schemeClr val="tx1">
                                <a:lumMod val="85000"/>
                                <a:lumOff val="15000"/>
                              </a:schemeClr>
                            </a:solidFill>
                            <a:effectLst/>
                          </a:endParaRP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Times New Roman"/>
                            </a:defRPr>
                          </a:lvl1pPr>
                          <a:lvl2pPr marL="457200" algn="l" defTabSz="914400" rtl="0" eaLnBrk="1" latinLnBrk="0" hangingPunct="1">
                            <a:defRPr sz="1800" kern="1200">
                              <a:solidFill>
                                <a:schemeClr val="tx1"/>
                              </a:solidFill>
                              <a:latin typeface="Times New Roman"/>
                            </a:defRPr>
                          </a:lvl2pPr>
                          <a:lvl3pPr marL="914400" algn="l" defTabSz="914400" rtl="0" eaLnBrk="1" latinLnBrk="0" hangingPunct="1">
                            <a:defRPr sz="1800" kern="1200">
                              <a:solidFill>
                                <a:schemeClr val="tx1"/>
                              </a:solidFill>
                              <a:latin typeface="Times New Roman"/>
                            </a:defRPr>
                          </a:lvl3pPr>
                          <a:lvl4pPr marL="1371600" algn="l" defTabSz="914400" rtl="0" eaLnBrk="1" latinLnBrk="0" hangingPunct="1">
                            <a:defRPr sz="1800" kern="1200">
                              <a:solidFill>
                                <a:schemeClr val="tx1"/>
                              </a:solidFill>
                              <a:latin typeface="Times New Roman"/>
                            </a:defRPr>
                          </a:lvl4pPr>
                          <a:lvl5pPr marL="1828800" algn="l" defTabSz="914400" rtl="0" eaLnBrk="1" latinLnBrk="0" hangingPunct="1">
                            <a:defRPr sz="1800" kern="1200">
                              <a:solidFill>
                                <a:schemeClr val="tx1"/>
                              </a:solidFill>
                              <a:latin typeface="Times New Roman"/>
                            </a:defRPr>
                          </a:lvl5pPr>
                          <a:lvl6pPr marL="2286000" algn="l" defTabSz="914400" rtl="0" eaLnBrk="1" latinLnBrk="0" hangingPunct="1">
                            <a:defRPr sz="1800" kern="1200">
                              <a:solidFill>
                                <a:schemeClr val="tx1"/>
                              </a:solidFill>
                              <a:latin typeface="Times New Roman"/>
                            </a:defRPr>
                          </a:lvl6pPr>
                          <a:lvl7pPr marL="2743200" algn="l" defTabSz="914400" rtl="0" eaLnBrk="1" latinLnBrk="0" hangingPunct="1">
                            <a:defRPr sz="1800" kern="1200">
                              <a:solidFill>
                                <a:schemeClr val="tx1"/>
                              </a:solidFill>
                              <a:latin typeface="Times New Roman"/>
                            </a:defRPr>
                          </a:lvl7pPr>
                          <a:lvl8pPr marL="3200400" algn="l" defTabSz="914400" rtl="0" eaLnBrk="1" latinLnBrk="0" hangingPunct="1">
                            <a:defRPr sz="1800" kern="1200">
                              <a:solidFill>
                                <a:schemeClr val="tx1"/>
                              </a:solidFill>
                              <a:latin typeface="Times New Roman"/>
                            </a:defRPr>
                          </a:lvl8pPr>
                          <a:lvl9pPr marL="3657600" algn="l" defTabSz="914400" rtl="0" eaLnBrk="1" latinLnBrk="0" hangingPunct="1">
                            <a:defRPr sz="1800" kern="1200">
                              <a:solidFill>
                                <a:schemeClr val="tx1"/>
                              </a:solidFill>
                              <a:latin typeface="Times New Roman"/>
                            </a:defRPr>
                          </a:lvl9pPr>
                        </a:lstStyle>
                        <a:p>
                          <a:pPr rtl="0" fontAlgn="ctr">
                            <a:spcBef>
                              <a:spcPts val="0"/>
                            </a:spcBef>
                            <a:spcAft>
                              <a:spcPts val="0"/>
                            </a:spcAft>
                          </a:pPr>
                          <a:r>
                            <a:rPr lang="en" sz="700" dirty="0">
                              <a:solidFill>
                                <a:schemeClr val="tx1">
                                  <a:lumMod val="85000"/>
                                  <a:lumOff val="15000"/>
                                </a:schemeClr>
                              </a:solidFill>
                              <a:effectLst/>
                            </a:rPr>
                            <a:t>Percentage</a:t>
                          </a:r>
                        </a:p>
                      </a:txBody>
                      <a:tcPr marL="4177" marR="4177" marT="4177" marB="4177"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04708028"/>
                      </a:ext>
                    </a:extLst>
                  </a:tr>
                </a:tbl>
              </a:graphicData>
            </a:graphic>
          </p:graphicFrame>
        </mc:Fallback>
      </mc:AlternateContent>
      <p:pic>
        <p:nvPicPr>
          <p:cNvPr id="67" name="图片 66" descr="图片包含 游戏机&#10;&#10;描述已自动生成">
            <a:extLst>
              <a:ext uri="{FF2B5EF4-FFF2-40B4-BE49-F238E27FC236}">
                <a16:creationId xmlns:a16="http://schemas.microsoft.com/office/drawing/2014/main" id="{D24AE7FB-BC1A-52DC-AA32-7CA899527CD8}"/>
              </a:ext>
            </a:extLst>
          </p:cNvPr>
          <p:cNvPicPr>
            <a:picLocks noChangeAspect="1"/>
          </p:cNvPicPr>
          <p:nvPr/>
        </p:nvPicPr>
        <p:blipFill rotWithShape="1">
          <a:blip r:embed="rId6">
            <a:duotone>
              <a:prstClr val="black"/>
              <a:srgbClr val="0060F0">
                <a:tint val="45000"/>
                <a:satMod val="400000"/>
              </a:srgbClr>
            </a:duotone>
            <a:alphaModFix/>
            <a:extLst>
              <a:ext uri="{BEBA8EAE-BF5A-486C-A8C5-ECC9F3942E4B}">
                <a14:imgProps xmlns:a14="http://schemas.microsoft.com/office/drawing/2010/main">
                  <a14:imgLayer r:embed="rId7">
                    <a14:imgEffect>
                      <a14:saturation sat="0"/>
                    </a14:imgEffect>
                    <a14:imgEffect>
                      <a14:brightnessContrast bright="40000"/>
                    </a14:imgEffect>
                  </a14:imgLayer>
                </a14:imgProps>
              </a:ext>
            </a:extLst>
          </a:blip>
          <a:srcRect l="19564" t="49705" r="21458" b="7992"/>
          <a:stretch/>
        </p:blipFill>
        <p:spPr>
          <a:xfrm rot="16200000">
            <a:off x="1754792" y="2260635"/>
            <a:ext cx="316078" cy="291099"/>
          </a:xfrm>
          <a:prstGeom prst="rect">
            <a:avLst/>
          </a:prstGeom>
          <a:solidFill>
            <a:srgbClr val="FFFFFF"/>
          </a:solidFill>
          <a:ln>
            <a:noFill/>
          </a:ln>
        </p:spPr>
      </p:pic>
      <p:pic>
        <p:nvPicPr>
          <p:cNvPr id="68" name="图片 67" descr="图片包含 游戏机&#10;&#10;描述已自动生成">
            <a:extLst>
              <a:ext uri="{FF2B5EF4-FFF2-40B4-BE49-F238E27FC236}">
                <a16:creationId xmlns:a16="http://schemas.microsoft.com/office/drawing/2014/main" id="{F1659309-7B9D-DDD3-DDF2-F5DBB5DA0398}"/>
              </a:ext>
            </a:extLst>
          </p:cNvPr>
          <p:cNvPicPr>
            <a:picLocks noChangeAspect="1"/>
          </p:cNvPicPr>
          <p:nvPr/>
        </p:nvPicPr>
        <p:blipFill rotWithShape="1">
          <a:blip r:embed="rId6">
            <a:duotone>
              <a:prstClr val="black"/>
              <a:srgbClr val="0060F0">
                <a:tint val="45000"/>
                <a:satMod val="400000"/>
              </a:srgbClr>
            </a:duotone>
            <a:alphaModFix/>
            <a:extLst>
              <a:ext uri="{BEBA8EAE-BF5A-486C-A8C5-ECC9F3942E4B}">
                <a14:imgProps xmlns:a14="http://schemas.microsoft.com/office/drawing/2010/main">
                  <a14:imgLayer r:embed="rId7">
                    <a14:imgEffect>
                      <a14:saturation sat="0"/>
                    </a14:imgEffect>
                    <a14:imgEffect>
                      <a14:brightnessContrast bright="40000"/>
                    </a14:imgEffect>
                  </a14:imgLayer>
                </a14:imgProps>
              </a:ext>
            </a:extLst>
          </a:blip>
          <a:srcRect t="49705" b="9411"/>
          <a:stretch/>
        </p:blipFill>
        <p:spPr>
          <a:xfrm>
            <a:off x="7456285" y="1412323"/>
            <a:ext cx="562432" cy="226498"/>
          </a:xfrm>
          <a:prstGeom prst="rect">
            <a:avLst/>
          </a:prstGeom>
          <a:ln>
            <a:noFill/>
          </a:ln>
        </p:spPr>
      </p:pic>
      <p:pic>
        <p:nvPicPr>
          <p:cNvPr id="69" name="图片 68" descr="图片包含 游戏机&#10;&#10;描述已自动生成">
            <a:extLst>
              <a:ext uri="{FF2B5EF4-FFF2-40B4-BE49-F238E27FC236}">
                <a16:creationId xmlns:a16="http://schemas.microsoft.com/office/drawing/2014/main" id="{3B3F0AAF-EA20-6A22-126E-00275E33136D}"/>
              </a:ext>
            </a:extLst>
          </p:cNvPr>
          <p:cNvPicPr>
            <a:picLocks noChangeAspect="1"/>
          </p:cNvPicPr>
          <p:nvPr/>
        </p:nvPicPr>
        <p:blipFill rotWithShape="1">
          <a:blip r:embed="rId6">
            <a:duotone>
              <a:prstClr val="black"/>
              <a:srgbClr val="0060F0">
                <a:tint val="45000"/>
                <a:satMod val="400000"/>
              </a:srgbClr>
            </a:duotone>
            <a:alphaModFix/>
            <a:extLst>
              <a:ext uri="{BEBA8EAE-BF5A-486C-A8C5-ECC9F3942E4B}">
                <a14:imgProps xmlns:a14="http://schemas.microsoft.com/office/drawing/2010/main">
                  <a14:imgLayer r:embed="rId7">
                    <a14:imgEffect>
                      <a14:saturation sat="0"/>
                    </a14:imgEffect>
                    <a14:imgEffect>
                      <a14:brightnessContrast bright="40000"/>
                    </a14:imgEffect>
                  </a14:imgLayer>
                </a14:imgProps>
              </a:ext>
            </a:extLst>
          </a:blip>
          <a:srcRect t="49705" b="9411"/>
          <a:stretch/>
        </p:blipFill>
        <p:spPr>
          <a:xfrm flipH="1">
            <a:off x="7453101" y="4080196"/>
            <a:ext cx="568800" cy="229063"/>
          </a:xfrm>
          <a:prstGeom prst="rect">
            <a:avLst/>
          </a:prstGeom>
          <a:ln>
            <a:noFill/>
          </a:ln>
        </p:spPr>
      </p:pic>
      <p:grpSp>
        <p:nvGrpSpPr>
          <p:cNvPr id="70" name="组合 69">
            <a:extLst>
              <a:ext uri="{FF2B5EF4-FFF2-40B4-BE49-F238E27FC236}">
                <a16:creationId xmlns:a16="http://schemas.microsoft.com/office/drawing/2014/main" id="{8A8E90DE-DFA0-D2B6-3E63-C3E72A891DFE}"/>
              </a:ext>
            </a:extLst>
          </p:cNvPr>
          <p:cNvGrpSpPr/>
          <p:nvPr/>
        </p:nvGrpSpPr>
        <p:grpSpPr>
          <a:xfrm>
            <a:off x="6583870" y="1654033"/>
            <a:ext cx="2307263" cy="2410951"/>
            <a:chOff x="10435986" y="10893419"/>
            <a:chExt cx="4460801" cy="5450286"/>
          </a:xfrm>
        </p:grpSpPr>
        <p:sp>
          <p:nvSpPr>
            <p:cNvPr id="71" name="矩形">
              <a:extLst>
                <a:ext uri="{FF2B5EF4-FFF2-40B4-BE49-F238E27FC236}">
                  <a16:creationId xmlns:a16="http://schemas.microsoft.com/office/drawing/2014/main" id="{B73894F4-A9E4-8936-DD22-6205BA060D2D}"/>
                </a:ext>
              </a:extLst>
            </p:cNvPr>
            <p:cNvSpPr/>
            <p:nvPr/>
          </p:nvSpPr>
          <p:spPr>
            <a:xfrm>
              <a:off x="10435986" y="10893419"/>
              <a:ext cx="4460801" cy="5450286"/>
            </a:xfrm>
            <a:prstGeom prst="rect">
              <a:avLst/>
            </a:prstGeom>
            <a:solidFill>
              <a:srgbClr val="FFFFFF">
                <a:lumMod val="85000"/>
                <a:alpha val="54795"/>
              </a:srgbClr>
            </a:solidFill>
            <a:ln w="3175">
              <a:miter lim="400000"/>
            </a:ln>
          </p:spPr>
          <p:txBody>
            <a:bodyPr lIns="72000" tIns="72000" rIns="72000" bIns="72000" anchor="ctr"/>
            <a:lstStyle/>
            <a:p>
              <a:pPr algn="ctr" defTabSz="72562" hangingPunct="0">
                <a:lnSpc>
                  <a:spcPct val="130000"/>
                </a:lnSpc>
                <a:defRPr sz="1600">
                  <a:latin typeface="Helvetica Neue Medium"/>
                  <a:ea typeface="Helvetica Neue Medium"/>
                  <a:cs typeface="Helvetica Neue Medium"/>
                  <a:sym typeface="Helvetica Neue Medium"/>
                </a:defRPr>
              </a:pPr>
              <a:r>
                <a:rPr lang="en-US" altLang="zh-CN" sz="1000" b="1"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Imputation</a:t>
              </a:r>
            </a:p>
            <a:p>
              <a:pPr defTabSz="72562" hangingPunct="0">
                <a:lnSpc>
                  <a:spcPct val="125000"/>
                </a:lnSpc>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Use NOCB and Spline to impute, based on experiments upon a baseline LSTM model with lots of combinations of available imputation techniques:</a:t>
              </a:r>
            </a:p>
            <a:p>
              <a:pPr marL="50235" indent="-50235" defTabSz="72562" hangingPunct="0">
                <a:lnSpc>
                  <a:spcPct val="125000"/>
                </a:lnSpc>
                <a:buFont typeface="Arial" panose="020B0604020202020204" pitchFamily="34" charset="0"/>
                <a:buChar char="•"/>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Last Observation Carried Forward (LOCF)</a:t>
              </a:r>
            </a:p>
            <a:p>
              <a:pPr marL="50235" indent="-50235" defTabSz="72562" hangingPunct="0">
                <a:lnSpc>
                  <a:spcPct val="125000"/>
                </a:lnSpc>
                <a:buFont typeface="Arial" panose="020B0604020202020204" pitchFamily="34" charset="0"/>
                <a:buChar char="•"/>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Next Observation Carried Backward (NOCB)</a:t>
              </a:r>
            </a:p>
            <a:p>
              <a:pPr marL="50235" indent="-50235" defTabSz="72562" hangingPunct="0">
                <a:lnSpc>
                  <a:spcPct val="125000"/>
                </a:lnSpc>
                <a:buFont typeface="Arial" panose="020B0604020202020204" pitchFamily="34" charset="0"/>
                <a:buChar char="•"/>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Rolling Statistics</a:t>
              </a:r>
            </a:p>
            <a:p>
              <a:pPr marL="50235" indent="-50235" defTabSz="72562" hangingPunct="0">
                <a:lnSpc>
                  <a:spcPct val="125000"/>
                </a:lnSpc>
                <a:buFont typeface="Arial" panose="020B0604020202020204" pitchFamily="34" charset="0"/>
                <a:buChar char="•"/>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Linear / Spline Interpolation (trimmed)</a:t>
              </a:r>
            </a:p>
            <a:p>
              <a:pPr marL="50235" indent="-50235" defTabSz="72562" hangingPunct="0">
                <a:lnSpc>
                  <a:spcPct val="125000"/>
                </a:lnSpc>
                <a:buFont typeface="Arial" panose="020B0604020202020204" pitchFamily="34" charset="0"/>
                <a:buChar char="•"/>
                <a:defRPr sz="1600">
                  <a:latin typeface="Helvetica Neue Medium"/>
                  <a:ea typeface="Helvetica Neue Medium"/>
                  <a:cs typeface="Helvetica Neue Medium"/>
                  <a:sym typeface="Helvetica Neue Medium"/>
                </a:defRPr>
              </a:pPr>
              <a:r>
                <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Weighted/Exponential Moving Average</a:t>
              </a:r>
            </a:p>
            <a:p>
              <a:pPr marL="50235" indent="-50235" defTabSz="72562" hangingPunct="0">
                <a:lnSpc>
                  <a:spcPct val="125000"/>
                </a:lnSpc>
                <a:buFont typeface="Arial" panose="020B0604020202020204" pitchFamily="34" charset="0"/>
                <a:buChar char="•"/>
                <a:defRPr sz="1600">
                  <a:latin typeface="Helvetica Neue Medium"/>
                  <a:ea typeface="Helvetica Neue Medium"/>
                  <a:cs typeface="Helvetica Neue Medium"/>
                  <a:sym typeface="Helvetica Neue Medium"/>
                </a:defRPr>
              </a:pPr>
              <a:endPar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endParaRPr>
            </a:p>
            <a:p>
              <a:pPr defTabSz="72562" hangingPunct="0">
                <a:lnSpc>
                  <a:spcPct val="125000"/>
                </a:lnSpc>
                <a:defRPr sz="1600">
                  <a:latin typeface="Helvetica Neue Medium"/>
                  <a:ea typeface="Helvetica Neue Medium"/>
                  <a:cs typeface="Helvetica Neue Medium"/>
                  <a:sym typeface="Helvetica Neue Medium"/>
                </a:defRPr>
              </a:pPr>
              <a:endPar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endParaRPr>
            </a:p>
            <a:p>
              <a:pPr algn="ctr" defTabSz="72562" hangingPunct="0">
                <a:lnSpc>
                  <a:spcPct val="125000"/>
                </a:lnSpc>
                <a:defRPr sz="1600">
                  <a:latin typeface="Helvetica Neue Medium"/>
                  <a:ea typeface="Helvetica Neue Medium"/>
                  <a:cs typeface="Helvetica Neue Medium"/>
                  <a:sym typeface="Helvetica Neue Medium"/>
                </a:defRPr>
              </a:pPr>
              <a:endPar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endParaRPr>
            </a:p>
            <a:p>
              <a:pPr algn="ctr" defTabSz="72562" hangingPunct="0">
                <a:lnSpc>
                  <a:spcPct val="125000"/>
                </a:lnSpc>
                <a:defRPr sz="1600">
                  <a:latin typeface="Helvetica Neue Medium"/>
                  <a:ea typeface="Helvetica Neue Medium"/>
                  <a:cs typeface="Helvetica Neue Medium"/>
                  <a:sym typeface="Helvetica Neue Medium"/>
                </a:defRPr>
              </a:pPr>
              <a:endParaRPr lang="en-US" altLang="zh-CN" sz="800"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endParaRPr>
            </a:p>
          </p:txBody>
        </p:sp>
        <p:grpSp>
          <p:nvGrpSpPr>
            <p:cNvPr id="72" name="组合 71">
              <a:extLst>
                <a:ext uri="{FF2B5EF4-FFF2-40B4-BE49-F238E27FC236}">
                  <a16:creationId xmlns:a16="http://schemas.microsoft.com/office/drawing/2014/main" id="{0EC817BA-AD2E-BB99-C59F-70752EA240A9}"/>
                </a:ext>
              </a:extLst>
            </p:cNvPr>
            <p:cNvGrpSpPr/>
            <p:nvPr/>
          </p:nvGrpSpPr>
          <p:grpSpPr>
            <a:xfrm>
              <a:off x="10455165" y="14993275"/>
              <a:ext cx="4123774" cy="1172956"/>
              <a:chOff x="10535091" y="14965707"/>
              <a:chExt cx="3632398" cy="1033191"/>
            </a:xfrm>
          </p:grpSpPr>
          <p:pic>
            <p:nvPicPr>
              <p:cNvPr id="73" name="图片 72" descr="图表&#10;&#10;描述已自动生成">
                <a:extLst>
                  <a:ext uri="{FF2B5EF4-FFF2-40B4-BE49-F238E27FC236}">
                    <a16:creationId xmlns:a16="http://schemas.microsoft.com/office/drawing/2014/main" id="{B45712F7-456B-A138-7272-D1ED6567DE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5091" y="14965707"/>
                <a:ext cx="3632398" cy="906756"/>
              </a:xfrm>
              <a:prstGeom prst="rect">
                <a:avLst/>
              </a:prstGeom>
            </p:spPr>
          </p:pic>
          <p:sp>
            <p:nvSpPr>
              <p:cNvPr id="74" name="圆角矩形 73">
                <a:extLst>
                  <a:ext uri="{FF2B5EF4-FFF2-40B4-BE49-F238E27FC236}">
                    <a16:creationId xmlns:a16="http://schemas.microsoft.com/office/drawing/2014/main" id="{7ECFF514-483B-0364-99CF-F5D1062C0E50}"/>
                  </a:ext>
                </a:extLst>
              </p:cNvPr>
              <p:cNvSpPr/>
              <p:nvPr/>
            </p:nvSpPr>
            <p:spPr>
              <a:xfrm>
                <a:off x="10861091" y="15806277"/>
                <a:ext cx="387684" cy="192621"/>
              </a:xfrm>
              <a:prstGeom prst="roundRect">
                <a:avLst>
                  <a:gd name="adj" fmla="val 33259"/>
                </a:avLst>
              </a:prstGeom>
              <a:solidFill>
                <a:srgbClr val="000000">
                  <a:lumMod val="85000"/>
                  <a:lumOff val="15000"/>
                  <a:alpha val="35000"/>
                </a:srgbClr>
              </a:solidFill>
              <a:ln w="25400" cap="flat" cmpd="sng" algn="ctr">
                <a:noFill/>
                <a:prstDash val="solid"/>
              </a:ln>
              <a:effectLst/>
            </p:spPr>
            <p:txBody>
              <a:bodyPr lIns="0" tIns="0" rIns="0" bIns="0" rtlCol="0" anchor="ctr"/>
              <a:lstStyle/>
              <a:p>
                <a:pPr algn="ctr" defTabSz="160751">
                  <a:defRPr/>
                </a:pPr>
                <a:r>
                  <a:rPr lang="en-US" sz="600" b="1" i="1" kern="0" dirty="0">
                    <a:solidFill>
                      <a:prstClr val="white"/>
                    </a:solidFill>
                    <a:ea typeface="TencentSans W3" panose="020C04030202040F0204" pitchFamily="34" charset="-122"/>
                    <a:cs typeface="Times New Roman" panose="02020603050405020304" pitchFamily="18" charset="0"/>
                  </a:rPr>
                  <a:t>NOCB</a:t>
                </a:r>
              </a:p>
            </p:txBody>
          </p:sp>
          <p:sp>
            <p:nvSpPr>
              <p:cNvPr id="75" name="圆角矩形 74">
                <a:extLst>
                  <a:ext uri="{FF2B5EF4-FFF2-40B4-BE49-F238E27FC236}">
                    <a16:creationId xmlns:a16="http://schemas.microsoft.com/office/drawing/2014/main" id="{CDA5BCCE-F3D3-F0A6-ECA1-F41BBE93C46E}"/>
                  </a:ext>
                </a:extLst>
              </p:cNvPr>
              <p:cNvSpPr/>
              <p:nvPr/>
            </p:nvSpPr>
            <p:spPr>
              <a:xfrm>
                <a:off x="12202634" y="15806277"/>
                <a:ext cx="1809568" cy="192621"/>
              </a:xfrm>
              <a:prstGeom prst="roundRect">
                <a:avLst>
                  <a:gd name="adj" fmla="val 33259"/>
                </a:avLst>
              </a:prstGeom>
              <a:solidFill>
                <a:srgbClr val="000000">
                  <a:lumMod val="85000"/>
                  <a:lumOff val="15000"/>
                  <a:alpha val="35000"/>
                </a:srgbClr>
              </a:solidFill>
              <a:ln w="25400" cap="flat" cmpd="sng" algn="ctr">
                <a:noFill/>
                <a:prstDash val="solid"/>
              </a:ln>
              <a:effectLst/>
            </p:spPr>
            <p:txBody>
              <a:bodyPr lIns="0" tIns="0" rIns="0" bIns="0" rtlCol="0" anchor="ctr"/>
              <a:lstStyle/>
              <a:p>
                <a:pPr algn="ctr" defTabSz="160751">
                  <a:defRPr/>
                </a:pPr>
                <a:r>
                  <a:rPr lang="en-US" altLang="zh-CN" sz="600" b="1" i="1" kern="0" dirty="0">
                    <a:solidFill>
                      <a:prstClr val="white"/>
                    </a:solidFill>
                    <a:latin typeface="Calibri" panose="020F0502020204030204" pitchFamily="34" charset="0"/>
                    <a:ea typeface="TencentSans W3" panose="020C04030202040F0204" pitchFamily="34" charset="-122"/>
                    <a:cs typeface="Calibri" panose="020F0502020204030204" pitchFamily="34" charset="0"/>
                  </a:rPr>
                  <a:t>Univariate Spline</a:t>
                </a:r>
                <a:endParaRPr lang="en-US" sz="600" b="1" i="1" kern="0" dirty="0">
                  <a:solidFill>
                    <a:prstClr val="white"/>
                  </a:solidFill>
                  <a:latin typeface="Calibri" panose="020F0502020204030204" pitchFamily="34" charset="0"/>
                  <a:ea typeface="TencentSans W3" panose="020C04030202040F0204" pitchFamily="34" charset="-122"/>
                  <a:cs typeface="Calibri" panose="020F0502020204030204" pitchFamily="34" charset="0"/>
                </a:endParaRPr>
              </a:p>
            </p:txBody>
          </p:sp>
        </p:grpSp>
      </p:grpSp>
      <p:sp>
        <p:nvSpPr>
          <p:cNvPr id="76" name="矩形">
            <a:extLst>
              <a:ext uri="{FF2B5EF4-FFF2-40B4-BE49-F238E27FC236}">
                <a16:creationId xmlns:a16="http://schemas.microsoft.com/office/drawing/2014/main" id="{11E78910-6B65-FDBB-A77A-5629843F9F85}"/>
              </a:ext>
            </a:extLst>
          </p:cNvPr>
          <p:cNvSpPr/>
          <p:nvPr/>
        </p:nvSpPr>
        <p:spPr>
          <a:xfrm>
            <a:off x="6593792" y="5113184"/>
            <a:ext cx="2287419" cy="248288"/>
          </a:xfrm>
          <a:prstGeom prst="rect">
            <a:avLst/>
          </a:prstGeom>
          <a:solidFill>
            <a:srgbClr val="FFFFFF">
              <a:lumMod val="85000"/>
              <a:alpha val="54795"/>
            </a:srgbClr>
          </a:solidFill>
          <a:ln w="3175">
            <a:miter lim="400000"/>
          </a:ln>
        </p:spPr>
        <p:txBody>
          <a:bodyPr lIns="72000" tIns="72000" rIns="72000" bIns="72000" anchor="ctr"/>
          <a:lstStyle/>
          <a:p>
            <a:pPr algn="ctr" defTabSz="72562" hangingPunct="0">
              <a:defRPr sz="1600">
                <a:latin typeface="Helvetica Neue Medium"/>
                <a:ea typeface="Helvetica Neue Medium"/>
                <a:cs typeface="Helvetica Neue Medium"/>
                <a:sym typeface="Helvetica Neue Medium"/>
              </a:defRPr>
            </a:pPr>
            <a:r>
              <a:rPr lang="en-US" altLang="zh-CN" sz="1000" b="1" kern="0" dirty="0">
                <a:solidFill>
                  <a:srgbClr val="000000">
                    <a:lumMod val="65000"/>
                    <a:lumOff val="35000"/>
                  </a:srgbClr>
                </a:solidFill>
                <a:latin typeface="Helvetica Neue Medium"/>
                <a:ea typeface="TencentSans W7" panose="020C04030202040F0204" pitchFamily="34" charset="-122"/>
                <a:cs typeface="Calibri" panose="020F0502020204030204" pitchFamily="34" charset="0"/>
                <a:sym typeface="Helvetica Neue Medium"/>
              </a:rPr>
              <a:t>Granger Causality Test</a:t>
            </a:r>
          </a:p>
        </p:txBody>
      </p:sp>
      <p:pic>
        <p:nvPicPr>
          <p:cNvPr id="77" name="图片 76" descr="图片包含 游戏机&#10;&#10;描述已自动生成">
            <a:extLst>
              <a:ext uri="{FF2B5EF4-FFF2-40B4-BE49-F238E27FC236}">
                <a16:creationId xmlns:a16="http://schemas.microsoft.com/office/drawing/2014/main" id="{8539D7F0-E3A9-6B28-859B-871CEBFABFDC}"/>
              </a:ext>
            </a:extLst>
          </p:cNvPr>
          <p:cNvPicPr>
            <a:picLocks noChangeAspect="1"/>
          </p:cNvPicPr>
          <p:nvPr/>
        </p:nvPicPr>
        <p:blipFill rotWithShape="1">
          <a:blip r:embed="rId6">
            <a:duotone>
              <a:prstClr val="black"/>
              <a:srgbClr val="0060F0">
                <a:tint val="45000"/>
                <a:satMod val="400000"/>
              </a:srgbClr>
            </a:duotone>
            <a:alphaModFix/>
            <a:extLst>
              <a:ext uri="{BEBA8EAE-BF5A-486C-A8C5-ECC9F3942E4B}">
                <a14:imgProps xmlns:a14="http://schemas.microsoft.com/office/drawing/2010/main">
                  <a14:imgLayer r:embed="rId7">
                    <a14:imgEffect>
                      <a14:saturation sat="0"/>
                    </a14:imgEffect>
                    <a14:imgEffect>
                      <a14:brightnessContrast bright="40000"/>
                    </a14:imgEffect>
                  </a14:imgLayer>
                </a14:imgProps>
              </a:ext>
            </a:extLst>
          </a:blip>
          <a:srcRect l="19564" t="49705" r="21458" b="7992"/>
          <a:stretch/>
        </p:blipFill>
        <p:spPr>
          <a:xfrm rot="16200000">
            <a:off x="6169811" y="3011351"/>
            <a:ext cx="353283" cy="325363"/>
          </a:xfrm>
          <a:prstGeom prst="rect">
            <a:avLst/>
          </a:prstGeom>
          <a:solidFill>
            <a:srgbClr val="FFFFFF"/>
          </a:solidFill>
          <a:ln>
            <a:noFill/>
          </a:ln>
        </p:spPr>
      </p:pic>
      <p:sp>
        <p:nvSpPr>
          <p:cNvPr id="78" name="文本框 77">
            <a:extLst>
              <a:ext uri="{FF2B5EF4-FFF2-40B4-BE49-F238E27FC236}">
                <a16:creationId xmlns:a16="http://schemas.microsoft.com/office/drawing/2014/main" id="{8DB297ED-B2F9-0058-E60C-D64029502B20}"/>
              </a:ext>
            </a:extLst>
          </p:cNvPr>
          <p:cNvSpPr txBox="1"/>
          <p:nvPr/>
        </p:nvSpPr>
        <p:spPr>
          <a:xfrm>
            <a:off x="827962" y="4204482"/>
            <a:ext cx="339677" cy="230832"/>
          </a:xfrm>
          <a:prstGeom prst="rect">
            <a:avLst/>
          </a:prstGeom>
          <a:noFill/>
        </p:spPr>
        <p:txBody>
          <a:bodyPr wrap="square" rtlCol="0" anchor="ctr">
            <a:spAutoFit/>
          </a:bodyPr>
          <a:lstStyle/>
          <a:p>
            <a:pPr algn="ctr" defTabSz="160751" eaLnBrk="0" fontAlgn="base" hangingPunct="0">
              <a:spcBef>
                <a:spcPct val="0"/>
              </a:spcBef>
              <a:spcAft>
                <a:spcPct val="0"/>
              </a:spcAft>
            </a:pPr>
            <a:r>
              <a:rPr lang="en-US" altLang="zh-CN" sz="900" b="1" dirty="0">
                <a:solidFill>
                  <a:srgbClr val="000000">
                    <a:lumMod val="75000"/>
                    <a:lumOff val="25000"/>
                  </a:srgbClr>
                </a:solidFill>
                <a:cs typeface="Calibri" panose="020F0502020204030204" pitchFamily="34" charset="0"/>
              </a:rPr>
              <a:t>✖️</a:t>
            </a:r>
          </a:p>
        </p:txBody>
      </p:sp>
      <p:sp>
        <p:nvSpPr>
          <p:cNvPr id="79" name="文本框 78">
            <a:extLst>
              <a:ext uri="{FF2B5EF4-FFF2-40B4-BE49-F238E27FC236}">
                <a16:creationId xmlns:a16="http://schemas.microsoft.com/office/drawing/2014/main" id="{D3833399-05CB-320B-736D-4B1B4CF8E71D}"/>
              </a:ext>
            </a:extLst>
          </p:cNvPr>
          <p:cNvSpPr txBox="1"/>
          <p:nvPr/>
        </p:nvSpPr>
        <p:spPr>
          <a:xfrm>
            <a:off x="827962" y="1490953"/>
            <a:ext cx="339677" cy="230832"/>
          </a:xfrm>
          <a:prstGeom prst="rect">
            <a:avLst/>
          </a:prstGeom>
          <a:noFill/>
        </p:spPr>
        <p:txBody>
          <a:bodyPr wrap="square" rtlCol="0" anchor="ctr">
            <a:spAutoFit/>
          </a:bodyPr>
          <a:lstStyle/>
          <a:p>
            <a:pPr algn="ctr" defTabSz="160751" eaLnBrk="0" fontAlgn="base" hangingPunct="0">
              <a:spcBef>
                <a:spcPct val="0"/>
              </a:spcBef>
              <a:spcAft>
                <a:spcPct val="0"/>
              </a:spcAft>
            </a:pPr>
            <a:r>
              <a:rPr lang="en-US" altLang="zh-CN" sz="900" b="1" dirty="0">
                <a:solidFill>
                  <a:srgbClr val="000000">
                    <a:lumMod val="75000"/>
                    <a:lumOff val="25000"/>
                  </a:srgbClr>
                </a:solidFill>
                <a:cs typeface="Calibri" panose="020F0502020204030204" pitchFamily="34" charset="0"/>
              </a:rPr>
              <a:t>✖️</a:t>
            </a:r>
          </a:p>
        </p:txBody>
      </p:sp>
      <p:sp>
        <p:nvSpPr>
          <p:cNvPr id="82" name="文本框 81">
            <a:extLst>
              <a:ext uri="{FF2B5EF4-FFF2-40B4-BE49-F238E27FC236}">
                <a16:creationId xmlns:a16="http://schemas.microsoft.com/office/drawing/2014/main" id="{FF5A20ED-73B7-1E46-0CD0-5AD48ABE9411}"/>
              </a:ext>
            </a:extLst>
          </p:cNvPr>
          <p:cNvSpPr txBox="1"/>
          <p:nvPr/>
        </p:nvSpPr>
        <p:spPr>
          <a:xfrm>
            <a:off x="1436960" y="1007197"/>
            <a:ext cx="5214346" cy="307777"/>
          </a:xfrm>
          <a:prstGeom prst="rect">
            <a:avLst/>
          </a:prstGeom>
          <a:noFill/>
        </p:spPr>
        <p:txBody>
          <a:bodyPr wrap="square">
            <a:spAutoFit/>
          </a:bodyPr>
          <a:lstStyle/>
          <a:p>
            <a:pPr algn="ctr"/>
            <a:r>
              <a:rPr lang="en-US" altLang="en-US" sz="1400" b="1" dirty="0">
                <a:latin typeface="Calibri" panose="020F0502020204030204" pitchFamily="34" charset="0"/>
                <a:cs typeface="Calibri" panose="020F0502020204030204" pitchFamily="34" charset="0"/>
              </a:rPr>
              <a:t>Features considered in two tasks</a:t>
            </a:r>
          </a:p>
        </p:txBody>
      </p:sp>
    </p:spTree>
    <p:extLst>
      <p:ext uri="{BB962C8B-B14F-4D97-AF65-F5344CB8AC3E}">
        <p14:creationId xmlns:p14="http://schemas.microsoft.com/office/powerpoint/2010/main" val="2011330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7">
            <a:extLst>
              <a:ext uri="{FF2B5EF4-FFF2-40B4-BE49-F238E27FC236}">
                <a16:creationId xmlns:a16="http://schemas.microsoft.com/office/drawing/2014/main" id="{B2969311-5033-A235-26E9-3CF58F76DE2C}"/>
              </a:ext>
            </a:extLst>
          </p:cNvPr>
          <p:cNvSpPr>
            <a:spLocks noGrp="1"/>
          </p:cNvSpPr>
          <p:nvPr>
            <p:ph sz="quarter" idx="13" hasCustomPrompt="1"/>
          </p:nvPr>
        </p:nvSpPr>
        <p:spPr>
          <a:xfrm>
            <a:off x="4638298" y="718703"/>
            <a:ext cx="4485822" cy="4619915"/>
          </a:xfrm>
        </p:spPr>
        <p:txBody>
          <a:bodyPr rIns="0">
            <a:normAutofit/>
          </a:bodyPr>
          <a:lstStyle>
            <a:lvl1pPr marL="342900" marR="0" indent="-238125" algn="l" defTabSz="685800" rtl="0" eaLnBrk="1" fontAlgn="auto" latinLnBrk="0" hangingPunct="1">
              <a:lnSpc>
                <a:spcPct val="130000"/>
              </a:lnSpc>
              <a:spcBef>
                <a:spcPts val="0"/>
              </a:spcBef>
              <a:spcAft>
                <a:spcPts val="0"/>
              </a:spcAft>
              <a:buClr>
                <a:prstClr val="black"/>
              </a:buClr>
              <a:buSzPts val="1400"/>
              <a:buFont typeface="Lato"/>
              <a:buChar char="●"/>
              <a:tabLst/>
              <a:defRPr sz="1500">
                <a:solidFill>
                  <a:srgbClr val="2D2D2D"/>
                </a:solidFill>
              </a:defRPr>
            </a:lvl1pPr>
            <a:lvl2pPr marL="685800" marR="0" indent="-228600" algn="l" defTabSz="685800" rtl="0" eaLnBrk="1" fontAlgn="auto" latinLnBrk="0" hangingPunct="1">
              <a:lnSpc>
                <a:spcPct val="130000"/>
              </a:lnSpc>
              <a:spcBef>
                <a:spcPts val="0"/>
              </a:spcBef>
              <a:spcAft>
                <a:spcPts val="0"/>
              </a:spcAft>
              <a:buClr>
                <a:prstClr val="black"/>
              </a:buClr>
              <a:buSzPts val="1200"/>
              <a:buFont typeface="Lato"/>
              <a:buChar char="○"/>
              <a:tabLst/>
              <a:defRPr sz="1500">
                <a:solidFill>
                  <a:srgbClr val="2D2D2D"/>
                </a:solidFill>
              </a:defRPr>
            </a:lvl2pPr>
            <a:lvl3pPr marL="1028700" marR="0" indent="-228600" algn="l" defTabSz="685800" rtl="0" eaLnBrk="1" fontAlgn="auto" latinLnBrk="0" hangingPunct="1">
              <a:lnSpc>
                <a:spcPct val="130000"/>
              </a:lnSpc>
              <a:spcBef>
                <a:spcPts val="0"/>
              </a:spcBef>
              <a:spcAft>
                <a:spcPts val="0"/>
              </a:spcAft>
              <a:buClr>
                <a:prstClr val="black"/>
              </a:buClr>
              <a:buSzPts val="1200"/>
              <a:buFont typeface="Arial"/>
              <a:buChar char="■"/>
              <a:tabLst/>
              <a:defRPr sz="1500">
                <a:solidFill>
                  <a:srgbClr val="2D2D2D"/>
                </a:solidFill>
              </a:defRPr>
            </a:lvl3pPr>
            <a:lvl4pPr>
              <a:lnSpc>
                <a:spcPct val="130000"/>
              </a:lnSpc>
              <a:defRPr sz="1500">
                <a:solidFill>
                  <a:srgbClr val="2D2D2D"/>
                </a:solidFill>
              </a:defRPr>
            </a:lvl4pPr>
          </a:lstStyle>
          <a:p>
            <a:pPr marL="342900" marR="0" lvl="0" indent="-238125" algn="l" defTabSz="685800" rtl="0" eaLnBrk="1" fontAlgn="auto" latinLnBrk="0" hangingPunct="1">
              <a:lnSpc>
                <a:spcPct val="100000"/>
              </a:lnSpc>
              <a:spcBef>
                <a:spcPts val="0"/>
              </a:spcBef>
              <a:spcAft>
                <a:spcPts val="0"/>
              </a:spcAft>
              <a:buClr>
                <a:prstClr val="black"/>
              </a:buClr>
              <a:buSzPts val="1400"/>
              <a:buFont typeface="Lato"/>
              <a:buChar char="●"/>
              <a:tabLst/>
              <a:defRPr/>
            </a:pPr>
            <a:r>
              <a:rPr kumimoji="1" lang="en-US" altLang="zh-CN" sz="1400" dirty="0"/>
              <a:t>Keep</a:t>
            </a:r>
            <a:r>
              <a:rPr kumimoji="1" lang="zh-CN" altLang="en-US" sz="1400" dirty="0"/>
              <a:t> </a:t>
            </a:r>
            <a:r>
              <a:rPr kumimoji="1" lang="en-US" altLang="zh-CN" sz="1400" dirty="0"/>
              <a:t>8</a:t>
            </a:r>
            <a:r>
              <a:rPr kumimoji="1" lang="zh-CN" altLang="en-US" sz="1400" dirty="0"/>
              <a:t> </a:t>
            </a:r>
            <a:r>
              <a:rPr kumimoji="1" lang="en-US" altLang="zh-CN" sz="1400" dirty="0"/>
              <a:t>candidate</a:t>
            </a:r>
            <a:r>
              <a:rPr kumimoji="1" lang="zh-CN" altLang="en-US" sz="1400" dirty="0"/>
              <a:t> </a:t>
            </a:r>
            <a:r>
              <a:rPr kumimoji="1" lang="en-US" altLang="zh-CN" sz="1400" dirty="0"/>
              <a:t>models after experiments:</a:t>
            </a:r>
          </a:p>
          <a:p>
            <a:pPr marL="342900" marR="0" lvl="0" indent="-238125" algn="l" defTabSz="685800" rtl="0" eaLnBrk="1" fontAlgn="auto" latinLnBrk="0" hangingPunct="1">
              <a:lnSpc>
                <a:spcPct val="100000"/>
              </a:lnSpc>
              <a:spcBef>
                <a:spcPts val="0"/>
              </a:spcBef>
              <a:spcAft>
                <a:spcPts val="0"/>
              </a:spcAft>
              <a:buClr>
                <a:prstClr val="black"/>
              </a:buClr>
              <a:buSzPts val="1400"/>
              <a:buFont typeface="Lato"/>
              <a:buChar char="●"/>
              <a:tabLst/>
              <a:defRPr/>
            </a:pPr>
            <a:endParaRPr kumimoji="1" lang="en-US" altLang="zh-CN" sz="1400" dirty="0"/>
          </a:p>
          <a:p>
            <a:pPr marL="342900" marR="0" lvl="0" indent="-238125" algn="l" defTabSz="685800" rtl="0" eaLnBrk="1" fontAlgn="auto" latinLnBrk="0" hangingPunct="1">
              <a:lnSpc>
                <a:spcPct val="100000"/>
              </a:lnSpc>
              <a:spcBef>
                <a:spcPts val="0"/>
              </a:spcBef>
              <a:spcAft>
                <a:spcPts val="0"/>
              </a:spcAft>
              <a:buClr>
                <a:prstClr val="black"/>
              </a:buClr>
              <a:buSzPts val="1400"/>
              <a:buFont typeface="Lato"/>
              <a:buChar char="●"/>
              <a:tabLst/>
              <a:defRPr/>
            </a:pPr>
            <a:endParaRPr kumimoji="1" lang="en-US" altLang="zh-CN" sz="1400" dirty="0"/>
          </a:p>
          <a:p>
            <a:pPr marL="342900" marR="0" lvl="0" indent="-238125" algn="l" defTabSz="685800" rtl="0" eaLnBrk="1" fontAlgn="auto" latinLnBrk="0" hangingPunct="1">
              <a:lnSpc>
                <a:spcPct val="100000"/>
              </a:lnSpc>
              <a:spcBef>
                <a:spcPts val="0"/>
              </a:spcBef>
              <a:spcAft>
                <a:spcPts val="0"/>
              </a:spcAft>
              <a:buClr>
                <a:prstClr val="black"/>
              </a:buClr>
              <a:buSzPts val="1400"/>
              <a:buFont typeface="Lato"/>
              <a:buChar char="●"/>
              <a:tabLst/>
              <a:defRPr/>
            </a:pPr>
            <a:endParaRPr kumimoji="1" lang="en-US" altLang="zh-CN" sz="1400" dirty="0"/>
          </a:p>
          <a:p>
            <a:pPr marL="342900" marR="0" lvl="0" indent="-238125" algn="l" defTabSz="685800" rtl="0" eaLnBrk="1" fontAlgn="auto" latinLnBrk="0" hangingPunct="1">
              <a:lnSpc>
                <a:spcPct val="100000"/>
              </a:lnSpc>
              <a:spcBef>
                <a:spcPts val="0"/>
              </a:spcBef>
              <a:spcAft>
                <a:spcPts val="0"/>
              </a:spcAft>
              <a:buClr>
                <a:prstClr val="black"/>
              </a:buClr>
              <a:buSzPts val="1400"/>
              <a:buFont typeface="Lato"/>
              <a:buChar char="●"/>
              <a:tabLst/>
              <a:defRPr/>
            </a:pPr>
            <a:r>
              <a:rPr kumimoji="1" lang="en-US" altLang="zh-CN" sz="1400" dirty="0"/>
              <a:t>Each of model is trained on a task-country-wise granularity. For example:</a:t>
            </a:r>
          </a:p>
          <a:p>
            <a:pPr marL="342900" marR="0" lvl="0" indent="-238125" algn="l" defTabSz="685800" rtl="0" eaLnBrk="1" fontAlgn="auto" latinLnBrk="0" hangingPunct="1">
              <a:lnSpc>
                <a:spcPct val="100000"/>
              </a:lnSpc>
              <a:spcBef>
                <a:spcPts val="0"/>
              </a:spcBef>
              <a:spcAft>
                <a:spcPts val="0"/>
              </a:spcAft>
              <a:buClr>
                <a:prstClr val="black"/>
              </a:buClr>
              <a:buSzPts val="1400"/>
              <a:buFont typeface="Lato"/>
              <a:buChar char="●"/>
              <a:tabLst/>
              <a:defRPr/>
            </a:pPr>
            <a:endParaRPr kumimoji="1" lang="en-US" altLang="zh-CN" sz="1400" dirty="0"/>
          </a:p>
          <a:p>
            <a:pPr marL="342900" marR="0" lvl="0" indent="-238125" algn="l" defTabSz="685800" rtl="0" eaLnBrk="1" fontAlgn="auto" latinLnBrk="0" hangingPunct="1">
              <a:lnSpc>
                <a:spcPct val="100000"/>
              </a:lnSpc>
              <a:spcBef>
                <a:spcPts val="0"/>
              </a:spcBef>
              <a:spcAft>
                <a:spcPts val="0"/>
              </a:spcAft>
              <a:buClr>
                <a:prstClr val="black"/>
              </a:buClr>
              <a:buSzPts val="1400"/>
              <a:buFont typeface="Lato"/>
              <a:buChar char="●"/>
              <a:tabLst/>
              <a:defRPr/>
            </a:pPr>
            <a:endParaRPr kumimoji="1" lang="en-US" altLang="zh-CN" sz="1400" dirty="0"/>
          </a:p>
          <a:p>
            <a:pPr marL="104775" marR="0" lvl="0" indent="0" algn="l" defTabSz="685800" rtl="0" eaLnBrk="1" fontAlgn="auto" latinLnBrk="0" hangingPunct="1">
              <a:lnSpc>
                <a:spcPct val="100000"/>
              </a:lnSpc>
              <a:spcBef>
                <a:spcPts val="0"/>
              </a:spcBef>
              <a:spcAft>
                <a:spcPts val="0"/>
              </a:spcAft>
              <a:buClr>
                <a:prstClr val="black"/>
              </a:buClr>
              <a:buSzPts val="1400"/>
              <a:buNone/>
              <a:tabLst/>
              <a:defRPr/>
            </a:pPr>
            <a:endParaRPr kumimoji="1" lang="en-US" altLang="zh-CN" sz="1400" dirty="0"/>
          </a:p>
          <a:p>
            <a:pPr marL="104775" marR="0" lvl="0" indent="0" algn="l" defTabSz="685800" rtl="0" eaLnBrk="1" fontAlgn="auto" latinLnBrk="0" hangingPunct="1">
              <a:lnSpc>
                <a:spcPct val="100000"/>
              </a:lnSpc>
              <a:spcBef>
                <a:spcPts val="0"/>
              </a:spcBef>
              <a:spcAft>
                <a:spcPts val="0"/>
              </a:spcAft>
              <a:buClr>
                <a:prstClr val="black"/>
              </a:buClr>
              <a:buSzPts val="1400"/>
              <a:buNone/>
              <a:tabLst/>
              <a:defRPr/>
            </a:pPr>
            <a:endParaRPr kumimoji="1" lang="en-US" altLang="zh-CN" sz="200" dirty="0"/>
          </a:p>
          <a:p>
            <a:pPr marL="342900" marR="0" lvl="0" indent="-238125" algn="l" defTabSz="685800" rtl="0" eaLnBrk="1" fontAlgn="auto" latinLnBrk="0" hangingPunct="1">
              <a:lnSpc>
                <a:spcPct val="100000"/>
              </a:lnSpc>
              <a:spcBef>
                <a:spcPts val="0"/>
              </a:spcBef>
              <a:spcAft>
                <a:spcPts val="0"/>
              </a:spcAft>
              <a:buClr>
                <a:prstClr val="black"/>
              </a:buClr>
              <a:buSzPts val="1400"/>
              <a:buFont typeface="Lato"/>
              <a:buChar char="●"/>
              <a:tabLst/>
              <a:defRPr/>
            </a:pPr>
            <a:r>
              <a:rPr kumimoji="1" lang="en-US" altLang="zh-CN" sz="1400" dirty="0"/>
              <a:t>Evaluating on test</a:t>
            </a:r>
            <a:r>
              <a:rPr kumimoji="1" lang="zh-CN" altLang="en-US" sz="1400" dirty="0"/>
              <a:t> </a:t>
            </a:r>
            <a:r>
              <a:rPr kumimoji="1" lang="en-US" altLang="zh-CN" sz="1400" dirty="0"/>
              <a:t>set (2017-2021), univariate Bayes model performs better in most cases.</a:t>
            </a:r>
          </a:p>
          <a:p>
            <a:pPr marL="342900" marR="0" lvl="0" indent="-238125" algn="l" defTabSz="685800" rtl="0" eaLnBrk="1" fontAlgn="auto" latinLnBrk="0" hangingPunct="1">
              <a:lnSpc>
                <a:spcPct val="100000"/>
              </a:lnSpc>
              <a:spcBef>
                <a:spcPts val="0"/>
              </a:spcBef>
              <a:spcAft>
                <a:spcPts val="0"/>
              </a:spcAft>
              <a:buClr>
                <a:prstClr val="black"/>
              </a:buClr>
              <a:buSzPts val="1400"/>
              <a:buFont typeface="Lato"/>
              <a:buChar char="●"/>
              <a:tabLst/>
              <a:defRPr/>
            </a:pPr>
            <a:endParaRPr kumimoji="1" lang="en-US" altLang="zh-CN" sz="1400" dirty="0"/>
          </a:p>
          <a:p>
            <a:pPr marL="342900" marR="0" lvl="0" indent="-238125" algn="l" defTabSz="685800" rtl="0" eaLnBrk="1" fontAlgn="auto" latinLnBrk="0" hangingPunct="1">
              <a:lnSpc>
                <a:spcPct val="100000"/>
              </a:lnSpc>
              <a:spcBef>
                <a:spcPts val="0"/>
              </a:spcBef>
              <a:spcAft>
                <a:spcPts val="0"/>
              </a:spcAft>
              <a:buClr>
                <a:prstClr val="black"/>
              </a:buClr>
              <a:buSzPts val="1400"/>
              <a:buFont typeface="Lato"/>
              <a:buChar char="●"/>
              <a:tabLst/>
              <a:defRPr/>
            </a:pPr>
            <a:endParaRPr kumimoji="1" lang="en-US" altLang="zh-CN" sz="1400" dirty="0"/>
          </a:p>
          <a:p>
            <a:pPr marL="104775" marR="0" lvl="0" indent="0" algn="l" defTabSz="685800" rtl="0" eaLnBrk="1" fontAlgn="auto" latinLnBrk="0" hangingPunct="1">
              <a:lnSpc>
                <a:spcPct val="100000"/>
              </a:lnSpc>
              <a:spcBef>
                <a:spcPts val="0"/>
              </a:spcBef>
              <a:spcAft>
                <a:spcPts val="0"/>
              </a:spcAft>
              <a:buClr>
                <a:prstClr val="black"/>
              </a:buClr>
              <a:buSzPts val="1400"/>
              <a:buNone/>
              <a:tabLst/>
              <a:defRPr/>
            </a:pPr>
            <a:endParaRPr kumimoji="1" lang="en-US" altLang="zh-CN" sz="1400" dirty="0"/>
          </a:p>
        </p:txBody>
      </p:sp>
      <p:sp>
        <p:nvSpPr>
          <p:cNvPr id="9" name="内容占位符 9">
            <a:extLst>
              <a:ext uri="{FF2B5EF4-FFF2-40B4-BE49-F238E27FC236}">
                <a16:creationId xmlns:a16="http://schemas.microsoft.com/office/drawing/2014/main" id="{53EE1E81-300D-4893-6632-3DCC3B514CA3}"/>
              </a:ext>
            </a:extLst>
          </p:cNvPr>
          <p:cNvSpPr>
            <a:spLocks noGrp="1"/>
          </p:cNvSpPr>
          <p:nvPr>
            <p:ph sz="quarter" idx="14" hasCustomPrompt="1"/>
          </p:nvPr>
        </p:nvSpPr>
        <p:spPr>
          <a:xfrm>
            <a:off x="0" y="7427"/>
            <a:ext cx="9124120" cy="357188"/>
          </a:xfrm>
        </p:spPr>
        <p:txBody>
          <a:bodyPr/>
          <a:lstStyle>
            <a:lvl1pPr marL="0" indent="0">
              <a:buNone/>
              <a:defRPr/>
            </a:lvl1pPr>
          </a:lstStyle>
          <a:p>
            <a:pPr defTabSz="713232">
              <a:lnSpc>
                <a:spcPct val="100000"/>
              </a:lnSpc>
              <a:spcBef>
                <a:spcPts val="0"/>
              </a:spcBef>
              <a:defRPr/>
            </a:pPr>
            <a:r>
              <a:rPr kumimoji="1" lang="en-US" altLang="zh-CN" sz="1300" b="1" i="0" u="none" strike="noStrike" kern="1200" cap="none" spc="0" normalizeH="0" baseline="0" noProof="0" dirty="0">
                <a:ln>
                  <a:noFill/>
                </a:ln>
                <a:solidFill>
                  <a:schemeClr val="bg1">
                    <a:lumMod val="85000"/>
                  </a:schemeClr>
                </a:solidFill>
                <a:effectLst/>
                <a:uLnTx/>
                <a:uFillTx/>
                <a:latin typeface="Calibri" panose="020F0502020204030204" pitchFamily="34" charset="0"/>
                <a:ea typeface="微软雅黑" panose="020B0503020204020204" charset="-122"/>
                <a:cs typeface="Calibri" panose="020F0502020204030204" pitchFamily="34" charset="0"/>
              </a:rPr>
              <a:t>Data Preprocessing &gt;&gt; </a:t>
            </a:r>
            <a:r>
              <a:rPr kumimoji="1" lang="en-US" altLang="zh-CN" sz="1300" b="1" dirty="0">
                <a:solidFill>
                  <a:srgbClr val="132A59"/>
                </a:solidFill>
                <a:latin typeface="Calibri" panose="020F0502020204030204" pitchFamily="34" charset="0"/>
                <a:ea typeface="微软雅黑" panose="020B0503020204020204" charset="-122"/>
                <a:cs typeface="Calibri" panose="020F0502020204030204" pitchFamily="34" charset="0"/>
              </a:rPr>
              <a:t>Model Developing &amp; Evaluating </a:t>
            </a:r>
            <a:r>
              <a:rPr kumimoji="1" lang="en-US" altLang="zh-CN" sz="1300" b="1" i="0" u="none" strike="noStrike" kern="1200" cap="none" spc="0" normalizeH="0" baseline="0" noProof="0" dirty="0">
                <a:ln>
                  <a:noFill/>
                </a:ln>
                <a:solidFill>
                  <a:schemeClr val="bg1">
                    <a:lumMod val="85000"/>
                  </a:schemeClr>
                </a:solidFill>
                <a:effectLst/>
                <a:uLnTx/>
                <a:uFillTx/>
                <a:latin typeface="Calibri" panose="020F0502020204030204" pitchFamily="34" charset="0"/>
                <a:ea typeface="微软雅黑" panose="020B0503020204020204" charset="-122"/>
                <a:cs typeface="Calibri" panose="020F0502020204030204" pitchFamily="34" charset="0"/>
              </a:rPr>
              <a:t>&gt;&gt; Model Deployment &amp; Prediction</a:t>
            </a:r>
          </a:p>
        </p:txBody>
      </p:sp>
      <p:sp>
        <p:nvSpPr>
          <p:cNvPr id="10" name="内容占位符 9">
            <a:extLst>
              <a:ext uri="{FF2B5EF4-FFF2-40B4-BE49-F238E27FC236}">
                <a16:creationId xmlns:a16="http://schemas.microsoft.com/office/drawing/2014/main" id="{23D312AA-45AF-BF3A-96AF-44D809A0CF72}"/>
              </a:ext>
            </a:extLst>
          </p:cNvPr>
          <p:cNvSpPr>
            <a:spLocks noGrp="1"/>
          </p:cNvSpPr>
          <p:nvPr>
            <p:ph sz="quarter" idx="15" hasCustomPrompt="1"/>
          </p:nvPr>
        </p:nvSpPr>
        <p:spPr>
          <a:xfrm>
            <a:off x="-1" y="299815"/>
            <a:ext cx="8965097" cy="357188"/>
          </a:xfrm>
        </p:spPr>
        <p:txBody>
          <a:bodyPr wrap="square" lIns="90000" tIns="36000" rIns="36000" bIns="36000" anchor="ctr" anchorCtr="0">
            <a:noAutofit/>
          </a:bodyPr>
          <a:lstStyle>
            <a:lvl1pPr marL="0" indent="0">
              <a:buNone/>
              <a:defRPr sz="1600"/>
            </a:lvl1pPr>
          </a:lstStyle>
          <a:p>
            <a:pPr marL="0" marR="0" lvl="0" indent="0" algn="l" defTabSz="342900" rtl="0" eaLnBrk="1" fontAlgn="auto" latinLnBrk="0" hangingPunct="1">
              <a:lnSpc>
                <a:spcPct val="100000"/>
              </a:lnSpc>
              <a:spcBef>
                <a:spcPts val="0"/>
              </a:spcBef>
              <a:spcAft>
                <a:spcPts val="0"/>
              </a:spcAft>
              <a:buClrTx/>
              <a:buSzTx/>
              <a:buFontTx/>
              <a:buNone/>
              <a:tabLst/>
              <a:defRPr sz="2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rPr>
              <a:t>Carefully examinate toolkits to model infrequent aggregated time series</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2EE73767-E950-21BF-846C-1E1BA4694F1E}"/>
                  </a:ext>
                </a:extLst>
              </p:cNvPr>
              <p:cNvGraphicFramePr>
                <a:graphicFrameLocks noGrp="1"/>
              </p:cNvGraphicFramePr>
              <p:nvPr>
                <p:extLst>
                  <p:ext uri="{D42A27DB-BD31-4B8C-83A1-F6EECF244321}">
                    <p14:modId xmlns:p14="http://schemas.microsoft.com/office/powerpoint/2010/main" val="796333802"/>
                  </p:ext>
                </p:extLst>
              </p:nvPr>
            </p:nvGraphicFramePr>
            <p:xfrm>
              <a:off x="5057796" y="2095930"/>
              <a:ext cx="3856642" cy="510534"/>
            </p:xfrm>
            <a:graphic>
              <a:graphicData uri="http://schemas.openxmlformats.org/drawingml/2006/table">
                <a:tbl>
                  <a:tblPr/>
                  <a:tblGrid>
                    <a:gridCol w="743646">
                      <a:extLst>
                        <a:ext uri="{9D8B030D-6E8A-4147-A177-3AD203B41FA5}">
                          <a16:colId xmlns:a16="http://schemas.microsoft.com/office/drawing/2014/main" val="3750084127"/>
                        </a:ext>
                      </a:extLst>
                    </a:gridCol>
                    <a:gridCol w="732871">
                      <a:extLst>
                        <a:ext uri="{9D8B030D-6E8A-4147-A177-3AD203B41FA5}">
                          <a16:colId xmlns:a16="http://schemas.microsoft.com/office/drawing/2014/main" val="2910198917"/>
                        </a:ext>
                      </a:extLst>
                    </a:gridCol>
                    <a:gridCol w="732871">
                      <a:extLst>
                        <a:ext uri="{9D8B030D-6E8A-4147-A177-3AD203B41FA5}">
                          <a16:colId xmlns:a16="http://schemas.microsoft.com/office/drawing/2014/main" val="167858326"/>
                        </a:ext>
                      </a:extLst>
                    </a:gridCol>
                    <a:gridCol w="914383">
                      <a:extLst>
                        <a:ext uri="{9D8B030D-6E8A-4147-A177-3AD203B41FA5}">
                          <a16:colId xmlns:a16="http://schemas.microsoft.com/office/drawing/2014/main" val="2862021944"/>
                        </a:ext>
                      </a:extLst>
                    </a:gridCol>
                    <a:gridCol w="732871">
                      <a:extLst>
                        <a:ext uri="{9D8B030D-6E8A-4147-A177-3AD203B41FA5}">
                          <a16:colId xmlns:a16="http://schemas.microsoft.com/office/drawing/2014/main" val="3030054036"/>
                        </a:ext>
                      </a:extLst>
                    </a:gridCol>
                  </a:tblGrid>
                  <a:tr h="197116">
                    <a:tc>
                      <a:txBody>
                        <a:bodyPr/>
                        <a:lstStyle/>
                        <a:p>
                          <a:pPr fontAlgn="ctr"/>
                          <a:br>
                            <a:rPr lang="zh-CN" altLang="en-US" sz="700" dirty="0">
                              <a:effectLst/>
                            </a:rPr>
                          </a:br>
                          <a:endParaRPr lang="zh-CN" altLang="en-US"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sz="700" b="1" i="0" u="none" strike="noStrike" dirty="0">
                              <a:solidFill>
                                <a:srgbClr val="000000"/>
                              </a:solidFill>
                              <a:effectLst/>
                              <a:latin typeface="Times New Roman" panose="02020603050405020304" pitchFamily="18" charset="0"/>
                            </a:rPr>
                            <a:t>AUS</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sz="700" b="1" i="0" u="none" strike="noStrike" dirty="0">
                              <a:solidFill>
                                <a:srgbClr val="000000"/>
                              </a:solidFill>
                              <a:effectLst/>
                              <a:latin typeface="Times New Roman" panose="02020603050405020304" pitchFamily="18" charset="0"/>
                            </a:rPr>
                            <a:t>BRA</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altLang="zh-CN" sz="700" b="1" i="0" u="none" strike="noStrike" dirty="0">
                              <a:solidFill>
                                <a:srgbClr val="000000"/>
                              </a:solidFill>
                              <a:effectLst/>
                              <a:latin typeface="Times New Roman" panose="02020603050405020304" pitchFamily="18" charset="0"/>
                            </a:rPr>
                            <a:t>···</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sz="700" b="1" i="0" u="none" strike="noStrike">
                              <a:solidFill>
                                <a:srgbClr val="000000"/>
                              </a:solidFill>
                              <a:effectLst/>
                              <a:latin typeface="Times New Roman" panose="02020603050405020304" pitchFamily="18" charset="0"/>
                            </a:rPr>
                            <a:t>USA</a:t>
                          </a:r>
                          <a:endParaRPr lang="en" sz="70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24682"/>
                      </a:ext>
                    </a:extLst>
                  </a:tr>
                  <a:tr h="148587">
                    <a:tc>
                      <a:txBody>
                        <a:bodyPr/>
                        <a:lstStyle/>
                        <a:p>
                          <a:pPr algn="ctr" rtl="0" fontAlgn="ctr">
                            <a:spcBef>
                              <a:spcPts val="0"/>
                            </a:spcBef>
                            <a:spcAft>
                              <a:spcPts val="0"/>
                            </a:spcAft>
                          </a:pPr>
                          <a:r>
                            <a:rPr lang="en" sz="700" b="1" i="0" u="none" strike="noStrike" dirty="0">
                              <a:solidFill>
                                <a:srgbClr val="000000"/>
                              </a:solidFill>
                              <a:effectLst/>
                              <a:latin typeface="Times New Roman" panose="02020603050405020304" pitchFamily="18" charset="0"/>
                            </a:rPr>
                            <a:t>Manufacture</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700" b="0" i="0" u="none" strike="noStrike">
                              <a:solidFill>
                                <a:srgbClr val="000000"/>
                              </a:solidFill>
                              <a:effectLst/>
                              <a:latin typeface="Times New Roman" panose="02020603050405020304" pitchFamily="18" charset="0"/>
                            </a:rPr>
                            <a:t>ARIMA(0,1,0)</a:t>
                          </a:r>
                          <a:endParaRPr lang="en" sz="70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700" b="0" i="0" u="none" strike="noStrike" dirty="0">
                              <a:solidFill>
                                <a:srgbClr val="000000"/>
                              </a:solidFill>
                              <a:effectLst/>
                              <a:latin typeface="Times New Roman" panose="02020603050405020304" pitchFamily="18" charset="0"/>
                            </a:rPr>
                            <a:t>ARIMA(0,1,1)</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700" b="0" i="0" u="none" strike="noStrike" dirty="0">
                              <a:solidFill>
                                <a:srgbClr val="000000"/>
                              </a:solidFill>
                              <a:effectLst/>
                              <a:latin typeface="Times New Roman" panose="02020603050405020304" pitchFamily="18" charset="0"/>
                            </a:rPr>
                            <a:t>ARIMA(</a:t>
                          </a:r>
                          <a14:m>
                            <m:oMath xmlns:m="http://schemas.openxmlformats.org/officeDocument/2006/math">
                              <m:r>
                                <a:rPr lang="en-US" sz="700" b="0" i="1" u="none" strike="noStrike" smtClean="0">
                                  <a:solidFill>
                                    <a:srgbClr val="000000"/>
                                  </a:solidFill>
                                  <a:effectLst/>
                                  <a:latin typeface="Cambria Math" panose="02040503050406030204" pitchFamily="18" charset="0"/>
                                </a:rPr>
                                <m:t>𝑝</m:t>
                              </m:r>
                              <m:r>
                                <a:rPr lang="en-US" sz="700" b="0" i="1" u="none" strike="noStrike" smtClean="0">
                                  <a:solidFill>
                                    <a:srgbClr val="000000"/>
                                  </a:solidFill>
                                  <a:effectLst/>
                                  <a:latin typeface="Cambria Math" panose="02040503050406030204" pitchFamily="18" charset="0"/>
                                </a:rPr>
                                <m:t>, </m:t>
                              </m:r>
                              <m:r>
                                <a:rPr lang="en-US" sz="700" b="0" i="1" u="none" strike="noStrike" smtClean="0">
                                  <a:solidFill>
                                    <a:srgbClr val="000000"/>
                                  </a:solidFill>
                                  <a:effectLst/>
                                  <a:latin typeface="Cambria Math" panose="02040503050406030204" pitchFamily="18" charset="0"/>
                                </a:rPr>
                                <m:t>𝑑</m:t>
                              </m:r>
                              <m:r>
                                <a:rPr lang="en-US" sz="700" b="0" i="1" u="none" strike="noStrike" smtClean="0">
                                  <a:solidFill>
                                    <a:srgbClr val="000000"/>
                                  </a:solidFill>
                                  <a:effectLst/>
                                  <a:latin typeface="Cambria Math" panose="02040503050406030204" pitchFamily="18" charset="0"/>
                                </a:rPr>
                                <m:t>, </m:t>
                              </m:r>
                              <m:r>
                                <a:rPr lang="en-US" sz="700" b="0" i="1" u="none" strike="noStrike" smtClean="0">
                                  <a:solidFill>
                                    <a:srgbClr val="000000"/>
                                  </a:solidFill>
                                  <a:effectLst/>
                                  <a:latin typeface="Cambria Math" panose="02040503050406030204" pitchFamily="18" charset="0"/>
                                </a:rPr>
                                <m:t>𝑞</m:t>
                              </m:r>
                            </m:oMath>
                          </a14:m>
                          <a:r>
                            <a:rPr lang="en" sz="700" b="0" i="0" u="none" strike="noStrike" dirty="0">
                              <a:solidFill>
                                <a:srgbClr val="000000"/>
                              </a:solidFill>
                              <a:effectLst/>
                              <a:latin typeface="Times New Roman" panose="02020603050405020304" pitchFamily="18" charset="0"/>
                            </a:rPr>
                            <a:t>)</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700" b="0" i="0" u="none" strike="noStrike" dirty="0">
                              <a:solidFill>
                                <a:srgbClr val="000000"/>
                              </a:solidFill>
                              <a:effectLst/>
                              <a:latin typeface="Times New Roman" panose="02020603050405020304" pitchFamily="18" charset="0"/>
                            </a:rPr>
                            <a:t>ARIMA(0,1,1)</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893533887"/>
                      </a:ext>
                    </a:extLst>
                  </a:tr>
                  <a:tr h="148587">
                    <a:tc>
                      <a:txBody>
                        <a:bodyPr/>
                        <a:lstStyle/>
                        <a:p>
                          <a:pPr algn="ctr" rtl="0" fontAlgn="ctr">
                            <a:spcBef>
                              <a:spcPts val="0"/>
                            </a:spcBef>
                            <a:spcAft>
                              <a:spcPts val="0"/>
                            </a:spcAft>
                          </a:pPr>
                          <a:r>
                            <a:rPr lang="en" sz="700" b="1" i="0" u="none" strike="noStrike">
                              <a:solidFill>
                                <a:srgbClr val="000000"/>
                              </a:solidFill>
                              <a:effectLst/>
                              <a:latin typeface="Times New Roman" panose="02020603050405020304" pitchFamily="18" charset="0"/>
                            </a:rPr>
                            <a:t>Service</a:t>
                          </a:r>
                          <a:endParaRPr lang="en" sz="70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sz="700" b="0" i="0" u="none" strike="noStrike">
                              <a:solidFill>
                                <a:srgbClr val="000000"/>
                              </a:solidFill>
                              <a:effectLst/>
                              <a:latin typeface="Times New Roman" panose="02020603050405020304" pitchFamily="18" charset="0"/>
                            </a:rPr>
                            <a:t>ARIMA(0,1,0)</a:t>
                          </a:r>
                          <a:endParaRPr lang="en" sz="70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sz="700" b="0" i="0" u="none" strike="noStrike" dirty="0">
                              <a:solidFill>
                                <a:srgbClr val="000000"/>
                              </a:solidFill>
                              <a:effectLst/>
                              <a:latin typeface="Times New Roman" panose="02020603050405020304" pitchFamily="18" charset="0"/>
                            </a:rPr>
                            <a:t>ARIMA(0,1,0)</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altLang="zh-CN" sz="700" b="0" i="0" u="none" strike="noStrike" dirty="0">
                              <a:solidFill>
                                <a:srgbClr val="000000"/>
                              </a:solidFill>
                              <a:effectLst/>
                              <a:latin typeface="Times New Roman" panose="02020603050405020304" pitchFamily="18" charset="0"/>
                            </a:rPr>
                            <a:t>ARIMA(</a:t>
                          </a:r>
                          <a14:m>
                            <m:oMath xmlns:m="http://schemas.openxmlformats.org/officeDocument/2006/math">
                              <m:r>
                                <a:rPr lang="en-US" altLang="zh-CN" sz="700" b="0" i="1" u="none" strike="noStrike" smtClean="0">
                                  <a:solidFill>
                                    <a:srgbClr val="000000"/>
                                  </a:solidFill>
                                  <a:effectLst/>
                                  <a:latin typeface="Cambria Math" panose="02040503050406030204" pitchFamily="18" charset="0"/>
                                </a:rPr>
                                <m:t>𝑝</m:t>
                              </m:r>
                              <m:r>
                                <a:rPr lang="en-US" altLang="zh-CN" sz="700" b="0" i="1" u="none" strike="noStrike" smtClean="0">
                                  <a:solidFill>
                                    <a:srgbClr val="000000"/>
                                  </a:solidFill>
                                  <a:effectLst/>
                                  <a:latin typeface="Cambria Math" panose="02040503050406030204" pitchFamily="18" charset="0"/>
                                </a:rPr>
                                <m:t>, </m:t>
                              </m:r>
                              <m:r>
                                <a:rPr lang="en-US" altLang="zh-CN" sz="700" b="0" i="1" u="none" strike="noStrike" smtClean="0">
                                  <a:solidFill>
                                    <a:srgbClr val="000000"/>
                                  </a:solidFill>
                                  <a:effectLst/>
                                  <a:latin typeface="Cambria Math" panose="02040503050406030204" pitchFamily="18" charset="0"/>
                                </a:rPr>
                                <m:t>𝑑</m:t>
                              </m:r>
                              <m:r>
                                <a:rPr lang="en-US" altLang="zh-CN" sz="700" b="0" i="1" u="none" strike="noStrike" smtClean="0">
                                  <a:solidFill>
                                    <a:srgbClr val="000000"/>
                                  </a:solidFill>
                                  <a:effectLst/>
                                  <a:latin typeface="Cambria Math" panose="02040503050406030204" pitchFamily="18" charset="0"/>
                                </a:rPr>
                                <m:t>, </m:t>
                              </m:r>
                              <m:r>
                                <a:rPr lang="en-US" altLang="zh-CN" sz="700" b="0" i="1" u="none" strike="noStrike" smtClean="0">
                                  <a:solidFill>
                                    <a:srgbClr val="000000"/>
                                  </a:solidFill>
                                  <a:effectLst/>
                                  <a:latin typeface="Cambria Math" panose="02040503050406030204" pitchFamily="18" charset="0"/>
                                </a:rPr>
                                <m:t>𝑞</m:t>
                              </m:r>
                            </m:oMath>
                          </a14:m>
                          <a:r>
                            <a:rPr lang="en" altLang="zh-CN" sz="700" b="0" i="0" u="none" strike="noStrike" dirty="0">
                              <a:solidFill>
                                <a:srgbClr val="000000"/>
                              </a:solidFill>
                              <a:effectLst/>
                              <a:latin typeface="Times New Roman" panose="02020603050405020304" pitchFamily="18" charset="0"/>
                            </a:rPr>
                            <a:t>)</a:t>
                          </a:r>
                          <a:endParaRPr lang="en" altLang="zh-C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sz="700" b="0" i="0" u="none" strike="noStrike" dirty="0">
                              <a:solidFill>
                                <a:srgbClr val="000000"/>
                              </a:solidFill>
                              <a:effectLst/>
                              <a:latin typeface="Times New Roman" panose="02020603050405020304" pitchFamily="18" charset="0"/>
                            </a:rPr>
                            <a:t>ARIMA(2,1,2)</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9628858"/>
                      </a:ext>
                    </a:extLst>
                  </a:tr>
                </a:tbl>
              </a:graphicData>
            </a:graphic>
          </p:graphicFrame>
        </mc:Choice>
        <mc:Fallback xmlns="">
          <p:graphicFrame>
            <p:nvGraphicFramePr>
              <p:cNvPr id="7" name="表格 6">
                <a:extLst>
                  <a:ext uri="{FF2B5EF4-FFF2-40B4-BE49-F238E27FC236}">
                    <a16:creationId xmlns:a16="http://schemas.microsoft.com/office/drawing/2014/main" id="{2EE73767-E950-21BF-846C-1E1BA4694F1E}"/>
                  </a:ext>
                </a:extLst>
              </p:cNvPr>
              <p:cNvGraphicFramePr>
                <a:graphicFrameLocks noGrp="1"/>
              </p:cNvGraphicFramePr>
              <p:nvPr>
                <p:extLst>
                  <p:ext uri="{D42A27DB-BD31-4B8C-83A1-F6EECF244321}">
                    <p14:modId xmlns:p14="http://schemas.microsoft.com/office/powerpoint/2010/main" val="796333802"/>
                  </p:ext>
                </p:extLst>
              </p:nvPr>
            </p:nvGraphicFramePr>
            <p:xfrm>
              <a:off x="5057796" y="2095930"/>
              <a:ext cx="3856642" cy="510534"/>
            </p:xfrm>
            <a:graphic>
              <a:graphicData uri="http://schemas.openxmlformats.org/drawingml/2006/table">
                <a:tbl>
                  <a:tblPr/>
                  <a:tblGrid>
                    <a:gridCol w="743646">
                      <a:extLst>
                        <a:ext uri="{9D8B030D-6E8A-4147-A177-3AD203B41FA5}">
                          <a16:colId xmlns:a16="http://schemas.microsoft.com/office/drawing/2014/main" val="3750084127"/>
                        </a:ext>
                      </a:extLst>
                    </a:gridCol>
                    <a:gridCol w="732871">
                      <a:extLst>
                        <a:ext uri="{9D8B030D-6E8A-4147-A177-3AD203B41FA5}">
                          <a16:colId xmlns:a16="http://schemas.microsoft.com/office/drawing/2014/main" val="2910198917"/>
                        </a:ext>
                      </a:extLst>
                    </a:gridCol>
                    <a:gridCol w="732871">
                      <a:extLst>
                        <a:ext uri="{9D8B030D-6E8A-4147-A177-3AD203B41FA5}">
                          <a16:colId xmlns:a16="http://schemas.microsoft.com/office/drawing/2014/main" val="167858326"/>
                        </a:ext>
                      </a:extLst>
                    </a:gridCol>
                    <a:gridCol w="914383">
                      <a:extLst>
                        <a:ext uri="{9D8B030D-6E8A-4147-A177-3AD203B41FA5}">
                          <a16:colId xmlns:a16="http://schemas.microsoft.com/office/drawing/2014/main" val="2862021944"/>
                        </a:ext>
                      </a:extLst>
                    </a:gridCol>
                    <a:gridCol w="732871">
                      <a:extLst>
                        <a:ext uri="{9D8B030D-6E8A-4147-A177-3AD203B41FA5}">
                          <a16:colId xmlns:a16="http://schemas.microsoft.com/office/drawing/2014/main" val="3030054036"/>
                        </a:ext>
                      </a:extLst>
                    </a:gridCol>
                  </a:tblGrid>
                  <a:tr h="213360">
                    <a:tc>
                      <a:txBody>
                        <a:bodyPr/>
                        <a:lstStyle/>
                        <a:p>
                          <a:pPr fontAlgn="ctr"/>
                          <a:br>
                            <a:rPr lang="zh-CN" altLang="en-US" sz="700" dirty="0">
                              <a:effectLst/>
                            </a:rPr>
                          </a:br>
                          <a:endParaRPr lang="zh-CN" altLang="en-US"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sz="700" b="1" i="0" u="none" strike="noStrike" dirty="0">
                              <a:solidFill>
                                <a:srgbClr val="000000"/>
                              </a:solidFill>
                              <a:effectLst/>
                              <a:latin typeface="Times New Roman" panose="02020603050405020304" pitchFamily="18" charset="0"/>
                            </a:rPr>
                            <a:t>AUS</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sz="700" b="1" i="0" u="none" strike="noStrike" dirty="0">
                              <a:solidFill>
                                <a:srgbClr val="000000"/>
                              </a:solidFill>
                              <a:effectLst/>
                              <a:latin typeface="Times New Roman" panose="02020603050405020304" pitchFamily="18" charset="0"/>
                            </a:rPr>
                            <a:t>BRA</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US" altLang="zh-CN" sz="700" b="1" i="0" u="none" strike="noStrike" dirty="0">
                              <a:solidFill>
                                <a:srgbClr val="000000"/>
                              </a:solidFill>
                              <a:effectLst/>
                              <a:latin typeface="Times New Roman" panose="02020603050405020304" pitchFamily="18" charset="0"/>
                            </a:rPr>
                            <a:t>···</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sz="700" b="1" i="0" u="none" strike="noStrike">
                              <a:solidFill>
                                <a:srgbClr val="000000"/>
                              </a:solidFill>
                              <a:effectLst/>
                              <a:latin typeface="Times New Roman" panose="02020603050405020304" pitchFamily="18" charset="0"/>
                            </a:rPr>
                            <a:t>USA</a:t>
                          </a:r>
                          <a:endParaRPr lang="en" sz="70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24682"/>
                      </a:ext>
                    </a:extLst>
                  </a:tr>
                  <a:tr h="148587">
                    <a:tc>
                      <a:txBody>
                        <a:bodyPr/>
                        <a:lstStyle/>
                        <a:p>
                          <a:pPr algn="ctr" rtl="0" fontAlgn="ctr">
                            <a:spcBef>
                              <a:spcPts val="0"/>
                            </a:spcBef>
                            <a:spcAft>
                              <a:spcPts val="0"/>
                            </a:spcAft>
                          </a:pPr>
                          <a:r>
                            <a:rPr lang="en" sz="700" b="1" i="0" u="none" strike="noStrike" dirty="0">
                              <a:solidFill>
                                <a:srgbClr val="000000"/>
                              </a:solidFill>
                              <a:effectLst/>
                              <a:latin typeface="Times New Roman" panose="02020603050405020304" pitchFamily="18" charset="0"/>
                            </a:rPr>
                            <a:t>Manufacture</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700" b="0" i="0" u="none" strike="noStrike">
                              <a:solidFill>
                                <a:srgbClr val="000000"/>
                              </a:solidFill>
                              <a:effectLst/>
                              <a:latin typeface="Times New Roman" panose="02020603050405020304" pitchFamily="18" charset="0"/>
                            </a:rPr>
                            <a:t>ARIMA(0,1,0)</a:t>
                          </a:r>
                          <a:endParaRPr lang="en" sz="70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ctr">
                            <a:spcBef>
                              <a:spcPts val="0"/>
                            </a:spcBef>
                            <a:spcAft>
                              <a:spcPts val="0"/>
                            </a:spcAft>
                          </a:pPr>
                          <a:r>
                            <a:rPr lang="en" sz="700" b="0" i="0" u="none" strike="noStrike" dirty="0">
                              <a:solidFill>
                                <a:srgbClr val="000000"/>
                              </a:solidFill>
                              <a:effectLst/>
                              <a:latin typeface="Times New Roman" panose="02020603050405020304" pitchFamily="18" charset="0"/>
                            </a:rPr>
                            <a:t>ARIMA(0,1,1)</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endParaRPr lang="zh-CN"/>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blipFill>
                          <a:blip r:embed="rId3"/>
                          <a:stretch>
                            <a:fillRect l="-243056" t="-150000" r="-83333" b="-108333"/>
                          </a:stretch>
                        </a:blipFill>
                      </a:tcPr>
                    </a:tc>
                    <a:tc>
                      <a:txBody>
                        <a:bodyPr/>
                        <a:lstStyle/>
                        <a:p>
                          <a:pPr algn="ctr" rtl="0" fontAlgn="ctr">
                            <a:spcBef>
                              <a:spcPts val="0"/>
                            </a:spcBef>
                            <a:spcAft>
                              <a:spcPts val="0"/>
                            </a:spcAft>
                          </a:pPr>
                          <a:r>
                            <a:rPr lang="en" sz="700" b="0" i="0" u="none" strike="noStrike" dirty="0">
                              <a:solidFill>
                                <a:srgbClr val="000000"/>
                              </a:solidFill>
                              <a:effectLst/>
                              <a:latin typeface="Times New Roman" panose="02020603050405020304" pitchFamily="18" charset="0"/>
                            </a:rPr>
                            <a:t>ARIMA(0,1,1)</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893533887"/>
                      </a:ext>
                    </a:extLst>
                  </a:tr>
                  <a:tr h="148587">
                    <a:tc>
                      <a:txBody>
                        <a:bodyPr/>
                        <a:lstStyle/>
                        <a:p>
                          <a:pPr algn="ctr" rtl="0" fontAlgn="ctr">
                            <a:spcBef>
                              <a:spcPts val="0"/>
                            </a:spcBef>
                            <a:spcAft>
                              <a:spcPts val="0"/>
                            </a:spcAft>
                          </a:pPr>
                          <a:r>
                            <a:rPr lang="en" sz="700" b="1" i="0" u="none" strike="noStrike">
                              <a:solidFill>
                                <a:srgbClr val="000000"/>
                              </a:solidFill>
                              <a:effectLst/>
                              <a:latin typeface="Times New Roman" panose="02020603050405020304" pitchFamily="18" charset="0"/>
                            </a:rPr>
                            <a:t>Service</a:t>
                          </a:r>
                          <a:endParaRPr lang="en" sz="70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sz="700" b="0" i="0" u="none" strike="noStrike">
                              <a:solidFill>
                                <a:srgbClr val="000000"/>
                              </a:solidFill>
                              <a:effectLst/>
                              <a:latin typeface="Times New Roman" panose="02020603050405020304" pitchFamily="18" charset="0"/>
                            </a:rPr>
                            <a:t>ARIMA(0,1,0)</a:t>
                          </a:r>
                          <a:endParaRPr lang="en" sz="70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 sz="700" b="0" i="0" u="none" strike="noStrike" dirty="0">
                              <a:solidFill>
                                <a:srgbClr val="000000"/>
                              </a:solidFill>
                              <a:effectLst/>
                              <a:latin typeface="Times New Roman" panose="02020603050405020304" pitchFamily="18" charset="0"/>
                            </a:rPr>
                            <a:t>ARIMA(0,1,0)</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l="-243056" t="-250000" r="-83333" b="-8333"/>
                          </a:stretch>
                        </a:blipFill>
                      </a:tcPr>
                    </a:tc>
                    <a:tc>
                      <a:txBody>
                        <a:bodyPr/>
                        <a:lstStyle/>
                        <a:p>
                          <a:pPr algn="ctr" rtl="0" fontAlgn="ctr">
                            <a:spcBef>
                              <a:spcPts val="0"/>
                            </a:spcBef>
                            <a:spcAft>
                              <a:spcPts val="0"/>
                            </a:spcAft>
                          </a:pPr>
                          <a:r>
                            <a:rPr lang="en" sz="700" b="0" i="0" u="none" strike="noStrike" dirty="0">
                              <a:solidFill>
                                <a:srgbClr val="000000"/>
                              </a:solidFill>
                              <a:effectLst/>
                              <a:latin typeface="Times New Roman" panose="02020603050405020304" pitchFamily="18" charset="0"/>
                            </a:rPr>
                            <a:t>ARIMA(2,1,2)</a:t>
                          </a:r>
                          <a:endParaRPr lang="en" sz="700" dirty="0">
                            <a:effectLs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9628858"/>
                      </a:ext>
                    </a:extLst>
                  </a:tr>
                </a:tbl>
              </a:graphicData>
            </a:graphic>
          </p:graphicFrame>
        </mc:Fallback>
      </mc:AlternateContent>
      <p:sp>
        <p:nvSpPr>
          <p:cNvPr id="8" name="Rectangle 1">
            <a:extLst>
              <a:ext uri="{FF2B5EF4-FFF2-40B4-BE49-F238E27FC236}">
                <a16:creationId xmlns:a16="http://schemas.microsoft.com/office/drawing/2014/main" id="{2D4256A1-3D73-52D6-8B79-E7969190A4E8}"/>
              </a:ext>
            </a:extLst>
          </p:cNvPr>
          <p:cNvSpPr>
            <a:spLocks noChangeArrowheads="1"/>
          </p:cNvSpPr>
          <p:nvPr/>
        </p:nvSpPr>
        <p:spPr bwMode="auto">
          <a:xfrm>
            <a:off x="7566178" y="1927191"/>
            <a:ext cx="6168889" cy="274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Rectangle 4">
            <a:extLst>
              <a:ext uri="{FF2B5EF4-FFF2-40B4-BE49-F238E27FC236}">
                <a16:creationId xmlns:a16="http://schemas.microsoft.com/office/drawing/2014/main" id="{5CEEEE84-7852-F2D7-0DD6-129064BC7AEA}"/>
              </a:ext>
            </a:extLst>
          </p:cNvPr>
          <p:cNvSpPr>
            <a:spLocks noChangeArrowheads="1"/>
          </p:cNvSpPr>
          <p:nvPr/>
        </p:nvSpPr>
        <p:spPr bwMode="auto">
          <a:xfrm>
            <a:off x="6271543" y="-79791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5" name="图片 24" descr="图表&#10;&#10;低可信度描述已自动生成">
            <a:extLst>
              <a:ext uri="{FF2B5EF4-FFF2-40B4-BE49-F238E27FC236}">
                <a16:creationId xmlns:a16="http://schemas.microsoft.com/office/drawing/2014/main" id="{66C273F5-6718-D085-C720-29180FD4B4CE}"/>
              </a:ext>
            </a:extLst>
          </p:cNvPr>
          <p:cNvPicPr>
            <a:picLocks noChangeAspect="1"/>
          </p:cNvPicPr>
          <p:nvPr/>
        </p:nvPicPr>
        <p:blipFill>
          <a:blip r:embed="rId4"/>
          <a:stretch>
            <a:fillRect/>
          </a:stretch>
        </p:blipFill>
        <p:spPr>
          <a:xfrm>
            <a:off x="194821" y="741318"/>
            <a:ext cx="4485823" cy="4851538"/>
          </a:xfrm>
          <a:prstGeom prst="rect">
            <a:avLst/>
          </a:prstGeom>
        </p:spPr>
      </p:pic>
      <p:pic>
        <p:nvPicPr>
          <p:cNvPr id="28" name="图片 27">
            <a:extLst>
              <a:ext uri="{FF2B5EF4-FFF2-40B4-BE49-F238E27FC236}">
                <a16:creationId xmlns:a16="http://schemas.microsoft.com/office/drawing/2014/main" id="{6DF4E1C1-4943-6B30-B07A-89FFFB5EDD37}"/>
              </a:ext>
            </a:extLst>
          </p:cNvPr>
          <p:cNvPicPr>
            <a:picLocks noChangeAspect="1"/>
          </p:cNvPicPr>
          <p:nvPr/>
        </p:nvPicPr>
        <p:blipFill>
          <a:blip r:embed="rId5"/>
          <a:stretch>
            <a:fillRect/>
          </a:stretch>
        </p:blipFill>
        <p:spPr>
          <a:xfrm>
            <a:off x="5034317" y="1044306"/>
            <a:ext cx="3903601" cy="501631"/>
          </a:xfrm>
          <a:prstGeom prst="rect">
            <a:avLst/>
          </a:prstGeom>
        </p:spPr>
      </p:pic>
      <p:sp>
        <p:nvSpPr>
          <p:cNvPr id="29" name="圆角矩形 28">
            <a:extLst>
              <a:ext uri="{FF2B5EF4-FFF2-40B4-BE49-F238E27FC236}">
                <a16:creationId xmlns:a16="http://schemas.microsoft.com/office/drawing/2014/main" id="{0545151F-0F04-5B9B-9FB2-C0D0CDD8310A}"/>
              </a:ext>
            </a:extLst>
          </p:cNvPr>
          <p:cNvSpPr/>
          <p:nvPr/>
        </p:nvSpPr>
        <p:spPr>
          <a:xfrm>
            <a:off x="3506248" y="5544489"/>
            <a:ext cx="165875" cy="96733"/>
          </a:xfrm>
          <a:prstGeom prst="roundRect">
            <a:avLst>
              <a:gd name="adj" fmla="val 16847"/>
            </a:avLst>
          </a:prstGeom>
          <a:solidFill>
            <a:schemeClr val="accent1">
              <a:lumMod val="60000"/>
              <a:lumOff val="40000"/>
              <a:alpha val="61000"/>
            </a:schemeClr>
          </a:solidFill>
          <a:ln w="25400" cap="flat" cmpd="sng" algn="ctr">
            <a:noFill/>
            <a:prstDash val="solid"/>
          </a:ln>
          <a:effectLst/>
        </p:spPr>
        <p:txBody>
          <a:bodyPr lIns="0" tIns="0" rIns="0" bIns="0" rtlCol="0" anchor="ctr"/>
          <a:lstStyle/>
          <a:p>
            <a:pPr algn="ctr" defTabSz="160751">
              <a:defRPr/>
            </a:pPr>
            <a:r>
              <a:rPr lang="en-US" altLang="zh-CN" sz="600" i="1" kern="0" dirty="0">
                <a:solidFill>
                  <a:prstClr val="white"/>
                </a:solidFill>
                <a:latin typeface="Calibri" panose="020F0502020204030204" pitchFamily="34" charset="0"/>
                <a:ea typeface="TencentSans W3" panose="020C04030202040F0204" pitchFamily="34" charset="-122"/>
                <a:cs typeface="Calibri" panose="020F0502020204030204" pitchFamily="34" charset="0"/>
              </a:rPr>
              <a:t>Test</a:t>
            </a:r>
            <a:endParaRPr lang="en-US" sz="600" i="1" kern="0" dirty="0">
              <a:solidFill>
                <a:prstClr val="white"/>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30" name="圆角矩形 29">
            <a:extLst>
              <a:ext uri="{FF2B5EF4-FFF2-40B4-BE49-F238E27FC236}">
                <a16:creationId xmlns:a16="http://schemas.microsoft.com/office/drawing/2014/main" id="{2C044C9D-15E8-4D22-EFEA-4495FE707B64}"/>
              </a:ext>
            </a:extLst>
          </p:cNvPr>
          <p:cNvSpPr/>
          <p:nvPr/>
        </p:nvSpPr>
        <p:spPr>
          <a:xfrm>
            <a:off x="2253192" y="5544489"/>
            <a:ext cx="1232958" cy="96733"/>
          </a:xfrm>
          <a:prstGeom prst="roundRect">
            <a:avLst>
              <a:gd name="adj" fmla="val 33259"/>
            </a:avLst>
          </a:prstGeom>
          <a:solidFill>
            <a:schemeClr val="accent1">
              <a:lumMod val="75000"/>
              <a:alpha val="56959"/>
            </a:schemeClr>
          </a:solidFill>
          <a:ln w="25400" cap="flat" cmpd="sng" algn="ctr">
            <a:noFill/>
            <a:prstDash val="solid"/>
          </a:ln>
          <a:effectLst/>
        </p:spPr>
        <p:txBody>
          <a:bodyPr lIns="0" tIns="0" rIns="0" bIns="0" rtlCol="0" anchor="ctr"/>
          <a:lstStyle/>
          <a:p>
            <a:pPr algn="ctr" defTabSz="160751">
              <a:defRPr/>
            </a:pPr>
            <a:r>
              <a:rPr lang="en-US" altLang="zh-CN" sz="600" i="1" kern="0" dirty="0">
                <a:solidFill>
                  <a:prstClr val="white"/>
                </a:solidFill>
                <a:latin typeface="Calibri" panose="020F0502020204030204" pitchFamily="34" charset="0"/>
                <a:ea typeface="TencentSans W3" panose="020C04030202040F0204" pitchFamily="34" charset="-122"/>
                <a:cs typeface="Calibri" panose="020F0502020204030204" pitchFamily="34" charset="0"/>
              </a:rPr>
              <a:t>Development Set</a:t>
            </a:r>
            <a:endParaRPr lang="en-US" sz="600" i="1" kern="0" dirty="0">
              <a:solidFill>
                <a:prstClr val="white"/>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31" name="圆角矩形 30">
            <a:extLst>
              <a:ext uri="{FF2B5EF4-FFF2-40B4-BE49-F238E27FC236}">
                <a16:creationId xmlns:a16="http://schemas.microsoft.com/office/drawing/2014/main" id="{8BD97AB6-D20E-07F0-674D-F9157CFA4083}"/>
              </a:ext>
            </a:extLst>
          </p:cNvPr>
          <p:cNvSpPr/>
          <p:nvPr/>
        </p:nvSpPr>
        <p:spPr>
          <a:xfrm>
            <a:off x="1845658" y="5544489"/>
            <a:ext cx="165875" cy="96733"/>
          </a:xfrm>
          <a:prstGeom prst="roundRect">
            <a:avLst>
              <a:gd name="adj" fmla="val 16847"/>
            </a:avLst>
          </a:prstGeom>
          <a:solidFill>
            <a:schemeClr val="accent1">
              <a:lumMod val="60000"/>
              <a:lumOff val="40000"/>
              <a:alpha val="61000"/>
            </a:schemeClr>
          </a:solidFill>
          <a:ln w="25400" cap="flat" cmpd="sng" algn="ctr">
            <a:noFill/>
            <a:prstDash val="solid"/>
          </a:ln>
          <a:effectLst/>
        </p:spPr>
        <p:txBody>
          <a:bodyPr lIns="0" tIns="0" rIns="0" bIns="0" rtlCol="0" anchor="ctr"/>
          <a:lstStyle/>
          <a:p>
            <a:pPr algn="ctr" defTabSz="160751">
              <a:defRPr/>
            </a:pPr>
            <a:r>
              <a:rPr lang="en-US" altLang="zh-CN" sz="600" i="1" kern="0" dirty="0">
                <a:solidFill>
                  <a:prstClr val="white"/>
                </a:solidFill>
                <a:latin typeface="Calibri" panose="020F0502020204030204" pitchFamily="34" charset="0"/>
                <a:ea typeface="TencentSans W3" panose="020C04030202040F0204" pitchFamily="34" charset="-122"/>
                <a:cs typeface="Calibri" panose="020F0502020204030204" pitchFamily="34" charset="0"/>
              </a:rPr>
              <a:t>Test</a:t>
            </a:r>
            <a:endParaRPr lang="en-US" sz="600" i="1" kern="0" dirty="0">
              <a:solidFill>
                <a:prstClr val="white"/>
              </a:solidFill>
              <a:latin typeface="Calibri" panose="020F0502020204030204" pitchFamily="34" charset="0"/>
              <a:ea typeface="TencentSans W3" panose="020C04030202040F0204" pitchFamily="34" charset="-122"/>
              <a:cs typeface="Calibri" panose="020F0502020204030204" pitchFamily="34" charset="0"/>
            </a:endParaRPr>
          </a:p>
        </p:txBody>
      </p:sp>
      <p:sp>
        <p:nvSpPr>
          <p:cNvPr id="32" name="圆角矩形 31">
            <a:extLst>
              <a:ext uri="{FF2B5EF4-FFF2-40B4-BE49-F238E27FC236}">
                <a16:creationId xmlns:a16="http://schemas.microsoft.com/office/drawing/2014/main" id="{040799D6-CFE0-8B96-A3D7-FEAE3D49CA1E}"/>
              </a:ext>
            </a:extLst>
          </p:cNvPr>
          <p:cNvSpPr/>
          <p:nvPr/>
        </p:nvSpPr>
        <p:spPr>
          <a:xfrm>
            <a:off x="592602" y="5544489"/>
            <a:ext cx="1232958" cy="96733"/>
          </a:xfrm>
          <a:prstGeom prst="roundRect">
            <a:avLst>
              <a:gd name="adj" fmla="val 33259"/>
            </a:avLst>
          </a:prstGeom>
          <a:solidFill>
            <a:schemeClr val="accent1">
              <a:lumMod val="75000"/>
              <a:alpha val="56959"/>
            </a:schemeClr>
          </a:solidFill>
          <a:ln w="25400" cap="flat" cmpd="sng" algn="ctr">
            <a:noFill/>
            <a:prstDash val="solid"/>
          </a:ln>
          <a:effectLst/>
        </p:spPr>
        <p:txBody>
          <a:bodyPr lIns="0" tIns="0" rIns="0" bIns="0" rtlCol="0" anchor="ctr"/>
          <a:lstStyle/>
          <a:p>
            <a:pPr algn="ctr" defTabSz="160751">
              <a:defRPr/>
            </a:pPr>
            <a:r>
              <a:rPr lang="en-US" altLang="zh-CN" sz="600" i="1" kern="0" dirty="0">
                <a:solidFill>
                  <a:prstClr val="white"/>
                </a:solidFill>
                <a:latin typeface="Calibri" panose="020F0502020204030204" pitchFamily="34" charset="0"/>
                <a:ea typeface="TencentSans W3" panose="020C04030202040F0204" pitchFamily="34" charset="-122"/>
                <a:cs typeface="Calibri" panose="020F0502020204030204" pitchFamily="34" charset="0"/>
              </a:rPr>
              <a:t>Development Set</a:t>
            </a:r>
            <a:endParaRPr lang="en-US" sz="600" i="1" kern="0" dirty="0">
              <a:solidFill>
                <a:prstClr val="white"/>
              </a:solidFill>
              <a:latin typeface="Calibri" panose="020F0502020204030204" pitchFamily="34" charset="0"/>
              <a:ea typeface="TencentSans W3" panose="020C04030202040F0204" pitchFamily="34" charset="-122"/>
              <a:cs typeface="Calibri" panose="020F0502020204030204" pitchFamily="34" charset="0"/>
            </a:endParaRPr>
          </a:p>
        </p:txBody>
      </p:sp>
      <p:pic>
        <p:nvPicPr>
          <p:cNvPr id="34" name="图片 33">
            <a:extLst>
              <a:ext uri="{FF2B5EF4-FFF2-40B4-BE49-F238E27FC236}">
                <a16:creationId xmlns:a16="http://schemas.microsoft.com/office/drawing/2014/main" id="{B9FADFAD-DD64-394D-7FBC-67EB30D00F23}"/>
              </a:ext>
            </a:extLst>
          </p:cNvPr>
          <p:cNvPicPr>
            <a:picLocks noChangeAspect="1"/>
          </p:cNvPicPr>
          <p:nvPr/>
        </p:nvPicPr>
        <p:blipFill>
          <a:blip r:embed="rId6"/>
          <a:stretch>
            <a:fillRect/>
          </a:stretch>
        </p:blipFill>
        <p:spPr>
          <a:xfrm>
            <a:off x="5126333" y="3167087"/>
            <a:ext cx="3638106" cy="2459807"/>
          </a:xfrm>
          <a:prstGeom prst="rect">
            <a:avLst/>
          </a:prstGeom>
        </p:spPr>
      </p:pic>
    </p:spTree>
    <p:extLst>
      <p:ext uri="{BB962C8B-B14F-4D97-AF65-F5344CB8AC3E}">
        <p14:creationId xmlns:p14="http://schemas.microsoft.com/office/powerpoint/2010/main" val="4200622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线连接符 30">
            <a:extLst>
              <a:ext uri="{FF2B5EF4-FFF2-40B4-BE49-F238E27FC236}">
                <a16:creationId xmlns:a16="http://schemas.microsoft.com/office/drawing/2014/main" id="{0FC4CF7C-9B4A-BF1C-E442-AA60BEF696BB}"/>
              </a:ext>
            </a:extLst>
          </p:cNvPr>
          <p:cNvCxnSpPr/>
          <p:nvPr/>
        </p:nvCxnSpPr>
        <p:spPr>
          <a:xfrm>
            <a:off x="3681663" y="3101496"/>
            <a:ext cx="178067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内容占位符 9">
            <a:extLst>
              <a:ext uri="{FF2B5EF4-FFF2-40B4-BE49-F238E27FC236}">
                <a16:creationId xmlns:a16="http://schemas.microsoft.com/office/drawing/2014/main" id="{53EE1E81-300D-4893-6632-3DCC3B514CA3}"/>
              </a:ext>
            </a:extLst>
          </p:cNvPr>
          <p:cNvSpPr>
            <a:spLocks noGrp="1"/>
          </p:cNvSpPr>
          <p:nvPr>
            <p:ph sz="quarter" idx="14" hasCustomPrompt="1"/>
          </p:nvPr>
        </p:nvSpPr>
        <p:spPr>
          <a:xfrm>
            <a:off x="0" y="7427"/>
            <a:ext cx="9124120" cy="357188"/>
          </a:xfrm>
        </p:spPr>
        <p:txBody>
          <a:bodyPr/>
          <a:lstStyle>
            <a:lvl1pPr marL="0" indent="0">
              <a:buNone/>
              <a:defRPr/>
            </a:lvl1pPr>
          </a:lstStyle>
          <a:p>
            <a:pPr defTabSz="713232">
              <a:lnSpc>
                <a:spcPct val="100000"/>
              </a:lnSpc>
              <a:spcBef>
                <a:spcPts val="0"/>
              </a:spcBef>
              <a:defRPr/>
            </a:pPr>
            <a:r>
              <a:rPr kumimoji="1" lang="en-US" altLang="zh-CN" sz="1300" b="1" i="0" u="none" strike="noStrike" kern="1200" cap="none" spc="0" normalizeH="0" baseline="0" noProof="0" dirty="0">
                <a:ln>
                  <a:noFill/>
                </a:ln>
                <a:solidFill>
                  <a:schemeClr val="bg1">
                    <a:lumMod val="85000"/>
                  </a:schemeClr>
                </a:solidFill>
                <a:effectLst/>
                <a:uLnTx/>
                <a:uFillTx/>
                <a:latin typeface="Calibri" panose="020F0502020204030204" pitchFamily="34" charset="0"/>
                <a:ea typeface="微软雅黑" panose="020B0503020204020204" charset="-122"/>
                <a:cs typeface="Calibri" panose="020F0502020204030204" pitchFamily="34" charset="0"/>
              </a:rPr>
              <a:t>Data Preprocessing &gt;&gt; Model Developing &amp; Evaluating &gt;&gt; </a:t>
            </a:r>
            <a:r>
              <a:rPr kumimoji="1" lang="en-US" altLang="zh-CN" sz="1300" b="1" dirty="0">
                <a:solidFill>
                  <a:srgbClr val="132A59"/>
                </a:solidFill>
                <a:latin typeface="Calibri" panose="020F0502020204030204" pitchFamily="34" charset="0"/>
                <a:ea typeface="微软雅黑" panose="020B0503020204020204" charset="-122"/>
                <a:cs typeface="Calibri" panose="020F0502020204030204" pitchFamily="34" charset="0"/>
              </a:rPr>
              <a:t>Model Deployment &amp; Prediction</a:t>
            </a:r>
          </a:p>
        </p:txBody>
      </p:sp>
      <p:sp>
        <p:nvSpPr>
          <p:cNvPr id="10" name="内容占位符 9">
            <a:extLst>
              <a:ext uri="{FF2B5EF4-FFF2-40B4-BE49-F238E27FC236}">
                <a16:creationId xmlns:a16="http://schemas.microsoft.com/office/drawing/2014/main" id="{23D312AA-45AF-BF3A-96AF-44D809A0CF72}"/>
              </a:ext>
            </a:extLst>
          </p:cNvPr>
          <p:cNvSpPr>
            <a:spLocks noGrp="1"/>
          </p:cNvSpPr>
          <p:nvPr>
            <p:ph sz="quarter" idx="15" hasCustomPrompt="1"/>
          </p:nvPr>
        </p:nvSpPr>
        <p:spPr>
          <a:xfrm>
            <a:off x="-1" y="299815"/>
            <a:ext cx="8965097" cy="352660"/>
          </a:xfrm>
        </p:spPr>
        <p:txBody>
          <a:bodyPr wrap="square" lIns="90000" tIns="36000" rIns="36000" bIns="36000" anchor="ctr" anchorCtr="0">
            <a:noAutofit/>
          </a:bodyPr>
          <a:lstStyle>
            <a:lvl1pPr marL="0" indent="0">
              <a:buNone/>
              <a:defRPr sz="1600"/>
            </a:lvl1pPr>
          </a:lstStyle>
          <a:p>
            <a:pPr marL="0" marR="0" lvl="0" indent="0" algn="l" defTabSz="342900" rtl="0" eaLnBrk="1" fontAlgn="auto" latinLnBrk="0" hangingPunct="1">
              <a:lnSpc>
                <a:spcPct val="100000"/>
              </a:lnSpc>
              <a:spcBef>
                <a:spcPts val="0"/>
              </a:spcBef>
              <a:spcAft>
                <a:spcPts val="0"/>
              </a:spcAft>
              <a:buClrTx/>
              <a:buSzTx/>
              <a:buFontTx/>
              <a:buNone/>
              <a:tabLst/>
              <a:defRPr sz="24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kumimoji="0" lang="en-US" altLang="zh-CN" sz="18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rPr>
              <a:t>We implement an innovative ensemble to utilize all model &amp; data to predict</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E765FA9-C2D4-DE6B-5FFB-6BE84B2DB041}"/>
                  </a:ext>
                </a:extLst>
              </p:cNvPr>
              <p:cNvSpPr txBox="1"/>
              <p:nvPr/>
            </p:nvSpPr>
            <p:spPr>
              <a:xfrm>
                <a:off x="34620" y="705985"/>
                <a:ext cx="9446047" cy="592983"/>
              </a:xfrm>
              <a:prstGeom prst="rect">
                <a:avLst/>
              </a:prstGeom>
              <a:noFill/>
            </p:spPr>
            <p:txBody>
              <a:bodyPr wrap="square" rtlCol="0">
                <a:spAutoFit/>
              </a:bodyPr>
              <a:lstStyle/>
              <a:p>
                <a:r>
                  <a:rPr kumimoji="1" lang="en-US" altLang="zh-CN" sz="1300" dirty="0"/>
                  <a:t>To make final prediction, we re-trained all models in the entire dataset and stack them country-task-wisely weighted on their performance, which is equally defined by </a:t>
                </a:r>
                <a14:m>
                  <m:oMath xmlns:m="http://schemas.openxmlformats.org/officeDocument/2006/math">
                    <m:f>
                      <m:fPr>
                        <m:ctrlPr>
                          <a:rPr kumimoji="1" lang="en-US" altLang="zh-CN" sz="1300" i="1" smtClean="0">
                            <a:latin typeface="Cambria Math" panose="02040503050406030204" pitchFamily="18" charset="0"/>
                          </a:rPr>
                        </m:ctrlPr>
                      </m:fPr>
                      <m:num>
                        <m:r>
                          <a:rPr kumimoji="1" lang="en-US" altLang="zh-CN" sz="1300" b="0" i="1" smtClean="0">
                            <a:latin typeface="Cambria Math" panose="02040503050406030204" pitchFamily="18" charset="0"/>
                          </a:rPr>
                          <m:t>1</m:t>
                        </m:r>
                      </m:num>
                      <m:den>
                        <m:r>
                          <a:rPr kumimoji="1" lang="en-US" altLang="zh-CN" sz="1300" b="0" i="1" smtClean="0">
                            <a:latin typeface="Cambria Math" panose="02040503050406030204" pitchFamily="18" charset="0"/>
                          </a:rPr>
                          <m:t>𝑀𝐴𝐸</m:t>
                        </m:r>
                      </m:den>
                    </m:f>
                  </m:oMath>
                </a14:m>
                <a:r>
                  <a:rPr kumimoji="1" lang="en-US" altLang="zh-CN" sz="1300" dirty="0"/>
                  <a:t>, </a:t>
                </a:r>
                <a14:m>
                  <m:oMath xmlns:m="http://schemas.openxmlformats.org/officeDocument/2006/math">
                    <m:f>
                      <m:fPr>
                        <m:ctrlPr>
                          <a:rPr kumimoji="1" lang="en-US" altLang="zh-CN" sz="1300" i="1">
                            <a:latin typeface="Cambria Math" panose="02040503050406030204" pitchFamily="18" charset="0"/>
                          </a:rPr>
                        </m:ctrlPr>
                      </m:fPr>
                      <m:num>
                        <m:r>
                          <a:rPr kumimoji="1" lang="en-US" altLang="zh-CN" sz="1300" i="1">
                            <a:latin typeface="Cambria Math" panose="02040503050406030204" pitchFamily="18" charset="0"/>
                          </a:rPr>
                          <m:t>1</m:t>
                        </m:r>
                      </m:num>
                      <m:den>
                        <m:r>
                          <a:rPr kumimoji="1" lang="en-US" altLang="zh-CN" sz="1300" b="0" i="1" smtClean="0">
                            <a:latin typeface="Cambria Math" panose="02040503050406030204" pitchFamily="18" charset="0"/>
                          </a:rPr>
                          <m:t>𝑅𝑀𝑆𝐸</m:t>
                        </m:r>
                      </m:den>
                    </m:f>
                  </m:oMath>
                </a14:m>
                <a:r>
                  <a:rPr kumimoji="1" lang="en-US" altLang="zh-CN" sz="1300" dirty="0"/>
                  <a:t>, and </a:t>
                </a:r>
                <a14:m>
                  <m:oMath xmlns:m="http://schemas.openxmlformats.org/officeDocument/2006/math">
                    <m:f>
                      <m:fPr>
                        <m:ctrlPr>
                          <a:rPr kumimoji="1" lang="en-US" altLang="zh-CN" sz="1300" i="1">
                            <a:latin typeface="Cambria Math" panose="02040503050406030204" pitchFamily="18" charset="0"/>
                          </a:rPr>
                        </m:ctrlPr>
                      </m:fPr>
                      <m:num>
                        <m:r>
                          <a:rPr kumimoji="1" lang="en-US" altLang="zh-CN" sz="1300" i="1">
                            <a:latin typeface="Cambria Math" panose="02040503050406030204" pitchFamily="18" charset="0"/>
                          </a:rPr>
                          <m:t>1</m:t>
                        </m:r>
                      </m:num>
                      <m:den>
                        <m:r>
                          <a:rPr kumimoji="1" lang="en-US" altLang="zh-CN" sz="1300" b="0" i="1" smtClean="0">
                            <a:latin typeface="Cambria Math" panose="02040503050406030204" pitchFamily="18" charset="0"/>
                          </a:rPr>
                          <m:t>𝑀𝐴𝑃𝐸</m:t>
                        </m:r>
                      </m:den>
                    </m:f>
                    <m:r>
                      <a:rPr kumimoji="1" lang="en-US" altLang="zh-CN" sz="1300" b="0" i="1" smtClean="0">
                        <a:latin typeface="Cambria Math" panose="02040503050406030204" pitchFamily="18" charset="0"/>
                      </a:rPr>
                      <m:t>.</m:t>
                    </m:r>
                  </m:oMath>
                </a14:m>
                <a:endParaRPr lang="en-US" sz="1300" dirty="0"/>
              </a:p>
            </p:txBody>
          </p:sp>
        </mc:Choice>
        <mc:Fallback xmlns="">
          <p:sp>
            <p:nvSpPr>
              <p:cNvPr id="8" name="文本框 7">
                <a:extLst>
                  <a:ext uri="{FF2B5EF4-FFF2-40B4-BE49-F238E27FC236}">
                    <a16:creationId xmlns:a16="http://schemas.microsoft.com/office/drawing/2014/main" id="{8E765FA9-C2D4-DE6B-5FFB-6BE84B2DB041}"/>
                  </a:ext>
                </a:extLst>
              </p:cNvPr>
              <p:cNvSpPr txBox="1">
                <a:spLocks noRot="1" noChangeAspect="1" noMove="1" noResize="1" noEditPoints="1" noAdjustHandles="1" noChangeArrowheads="1" noChangeShapeType="1" noTextEdit="1"/>
              </p:cNvSpPr>
              <p:nvPr/>
            </p:nvSpPr>
            <p:spPr>
              <a:xfrm>
                <a:off x="34620" y="705985"/>
                <a:ext cx="9446047" cy="592983"/>
              </a:xfrm>
              <a:prstGeom prst="rect">
                <a:avLst/>
              </a:prstGeom>
              <a:blipFill>
                <a:blip r:embed="rId3"/>
                <a:stretch>
                  <a:fillRect l="-134" t="-2083"/>
                </a:stretch>
              </a:blipFill>
            </p:spPr>
            <p:txBody>
              <a:bodyPr/>
              <a:lstStyle/>
              <a:p>
                <a:r>
                  <a:rPr lang="en-US">
                    <a:noFill/>
                  </a:rPr>
                  <a:t> </a:t>
                </a:r>
              </a:p>
            </p:txBody>
          </p:sp>
        </mc:Fallback>
      </mc:AlternateContent>
      <p:pic>
        <p:nvPicPr>
          <p:cNvPr id="14" name="图片 13">
            <a:extLst>
              <a:ext uri="{FF2B5EF4-FFF2-40B4-BE49-F238E27FC236}">
                <a16:creationId xmlns:a16="http://schemas.microsoft.com/office/drawing/2014/main" id="{33CAA150-CAB4-0365-32B2-85CB68C909D5}"/>
              </a:ext>
            </a:extLst>
          </p:cNvPr>
          <p:cNvPicPr>
            <a:picLocks noChangeAspect="1"/>
          </p:cNvPicPr>
          <p:nvPr/>
        </p:nvPicPr>
        <p:blipFill>
          <a:blip r:embed="rId4"/>
          <a:stretch>
            <a:fillRect/>
          </a:stretch>
        </p:blipFill>
        <p:spPr>
          <a:xfrm>
            <a:off x="3133246" y="1557017"/>
            <a:ext cx="2922073" cy="1309219"/>
          </a:xfrm>
          <a:prstGeom prst="rect">
            <a:avLst/>
          </a:prstGeom>
        </p:spPr>
      </p:pic>
      <p:pic>
        <p:nvPicPr>
          <p:cNvPr id="16" name="图片 15" descr="图片包含 游戏机&#10;&#10;描述已自动生成">
            <a:extLst>
              <a:ext uri="{FF2B5EF4-FFF2-40B4-BE49-F238E27FC236}">
                <a16:creationId xmlns:a16="http://schemas.microsoft.com/office/drawing/2014/main" id="{31B7ECE4-094C-F8FF-6EA4-3ADFAFA507BA}"/>
              </a:ext>
            </a:extLst>
          </p:cNvPr>
          <p:cNvPicPr>
            <a:picLocks noChangeAspect="1"/>
          </p:cNvPicPr>
          <p:nvPr/>
        </p:nvPicPr>
        <p:blipFill rotWithShape="1">
          <a:blip r:embed="rId5">
            <a:duotone>
              <a:prstClr val="black"/>
              <a:srgbClr val="0060F0">
                <a:tint val="45000"/>
                <a:satMod val="400000"/>
              </a:srgbClr>
            </a:duotone>
            <a:alphaModFix/>
            <a:extLst>
              <a:ext uri="{BEBA8EAE-BF5A-486C-A8C5-ECC9F3942E4B}">
                <a14:imgProps xmlns:a14="http://schemas.microsoft.com/office/drawing/2010/main">
                  <a14:imgLayer r:embed="rId6">
                    <a14:imgEffect>
                      <a14:saturation sat="0"/>
                    </a14:imgEffect>
                    <a14:imgEffect>
                      <a14:brightnessContrast bright="40000"/>
                    </a14:imgEffect>
                  </a14:imgLayer>
                </a14:imgProps>
              </a:ext>
            </a:extLst>
          </a:blip>
          <a:srcRect l="19564" t="55102" r="21458" b="16177"/>
          <a:stretch/>
        </p:blipFill>
        <p:spPr>
          <a:xfrm rot="16200000">
            <a:off x="2827662" y="2112807"/>
            <a:ext cx="316078" cy="197642"/>
          </a:xfrm>
          <a:prstGeom prst="rect">
            <a:avLst/>
          </a:prstGeom>
          <a:solidFill>
            <a:srgbClr val="FFFFFF"/>
          </a:solidFill>
          <a:ln>
            <a:noFill/>
          </a:ln>
        </p:spPr>
      </p:pic>
      <p:pic>
        <p:nvPicPr>
          <p:cNvPr id="17" name="图片 16" descr="图片包含 游戏机&#10;&#10;描述已自动生成">
            <a:extLst>
              <a:ext uri="{FF2B5EF4-FFF2-40B4-BE49-F238E27FC236}">
                <a16:creationId xmlns:a16="http://schemas.microsoft.com/office/drawing/2014/main" id="{3B2D840D-DFBA-5BC7-7A74-1FC84C628EDC}"/>
              </a:ext>
            </a:extLst>
          </p:cNvPr>
          <p:cNvPicPr>
            <a:picLocks noChangeAspect="1"/>
          </p:cNvPicPr>
          <p:nvPr/>
        </p:nvPicPr>
        <p:blipFill rotWithShape="1">
          <a:blip r:embed="rId5">
            <a:duotone>
              <a:prstClr val="black"/>
              <a:srgbClr val="0060F0">
                <a:tint val="45000"/>
                <a:satMod val="400000"/>
              </a:srgbClr>
            </a:duotone>
            <a:alphaModFix/>
            <a:extLst>
              <a:ext uri="{BEBA8EAE-BF5A-486C-A8C5-ECC9F3942E4B}">
                <a14:imgProps xmlns:a14="http://schemas.microsoft.com/office/drawing/2010/main">
                  <a14:imgLayer r:embed="rId6">
                    <a14:imgEffect>
                      <a14:saturation sat="0"/>
                    </a14:imgEffect>
                    <a14:imgEffect>
                      <a14:brightnessContrast bright="40000"/>
                    </a14:imgEffect>
                  </a14:imgLayer>
                </a14:imgProps>
              </a:ext>
            </a:extLst>
          </a:blip>
          <a:srcRect l="19564" t="55102" r="21458" b="16177"/>
          <a:stretch/>
        </p:blipFill>
        <p:spPr>
          <a:xfrm rot="16200000">
            <a:off x="6020777" y="2112807"/>
            <a:ext cx="316078" cy="197642"/>
          </a:xfrm>
          <a:prstGeom prst="rect">
            <a:avLst/>
          </a:prstGeom>
          <a:solidFill>
            <a:srgbClr val="FFFFFF"/>
          </a:solidFill>
          <a:ln>
            <a:noFill/>
          </a:ln>
        </p:spPr>
      </p:pic>
      <p:pic>
        <p:nvPicPr>
          <p:cNvPr id="18" name="图片 17" descr="图片包含 游戏机&#10;&#10;描述已自动生成">
            <a:extLst>
              <a:ext uri="{FF2B5EF4-FFF2-40B4-BE49-F238E27FC236}">
                <a16:creationId xmlns:a16="http://schemas.microsoft.com/office/drawing/2014/main" id="{1B66B4F5-2B48-A9F3-5D0F-61C3DC91F4AD}"/>
              </a:ext>
            </a:extLst>
          </p:cNvPr>
          <p:cNvPicPr>
            <a:picLocks noChangeAspect="1"/>
          </p:cNvPicPr>
          <p:nvPr/>
        </p:nvPicPr>
        <p:blipFill rotWithShape="1">
          <a:blip r:embed="rId5">
            <a:duotone>
              <a:prstClr val="black"/>
              <a:srgbClr val="0060F0">
                <a:tint val="45000"/>
                <a:satMod val="400000"/>
              </a:srgbClr>
            </a:duotone>
            <a:alphaModFix/>
            <a:extLst>
              <a:ext uri="{BEBA8EAE-BF5A-486C-A8C5-ECC9F3942E4B}">
                <a14:imgProps xmlns:a14="http://schemas.microsoft.com/office/drawing/2010/main">
                  <a14:imgLayer r:embed="rId6">
                    <a14:imgEffect>
                      <a14:saturation sat="0"/>
                    </a14:imgEffect>
                    <a14:imgEffect>
                      <a14:brightnessContrast bright="40000"/>
                    </a14:imgEffect>
                  </a14:imgLayer>
                </a14:imgProps>
              </a:ext>
            </a:extLst>
          </a:blip>
          <a:srcRect l="19564" t="55102" r="21458" b="16177"/>
          <a:stretch/>
        </p:blipFill>
        <p:spPr>
          <a:xfrm>
            <a:off x="4417573" y="3017161"/>
            <a:ext cx="308854" cy="193125"/>
          </a:xfrm>
          <a:prstGeom prst="rect">
            <a:avLst/>
          </a:prstGeom>
          <a:solidFill>
            <a:srgbClr val="FFFFFF"/>
          </a:solidFill>
          <a:ln>
            <a:noFill/>
          </a:ln>
        </p:spPr>
      </p:pic>
      <p:pic>
        <p:nvPicPr>
          <p:cNvPr id="19" name="图片 18">
            <a:extLst>
              <a:ext uri="{FF2B5EF4-FFF2-40B4-BE49-F238E27FC236}">
                <a16:creationId xmlns:a16="http://schemas.microsoft.com/office/drawing/2014/main" id="{3589BB45-9984-DBCB-3A65-D30F332FC6C6}"/>
              </a:ext>
            </a:extLst>
          </p:cNvPr>
          <p:cNvPicPr>
            <a:picLocks noChangeAspect="1"/>
          </p:cNvPicPr>
          <p:nvPr/>
        </p:nvPicPr>
        <p:blipFill>
          <a:blip r:embed="rId7"/>
          <a:stretch>
            <a:fillRect/>
          </a:stretch>
        </p:blipFill>
        <p:spPr>
          <a:xfrm>
            <a:off x="271022" y="1323004"/>
            <a:ext cx="2481390" cy="1677725"/>
          </a:xfrm>
          <a:prstGeom prst="rect">
            <a:avLst/>
          </a:prstGeom>
        </p:spPr>
      </p:pic>
      <p:pic>
        <p:nvPicPr>
          <p:cNvPr id="23" name="图片 22">
            <a:extLst>
              <a:ext uri="{FF2B5EF4-FFF2-40B4-BE49-F238E27FC236}">
                <a16:creationId xmlns:a16="http://schemas.microsoft.com/office/drawing/2014/main" id="{29DEBB25-5A06-5272-6982-A7DD877AB2E3}"/>
              </a:ext>
            </a:extLst>
          </p:cNvPr>
          <p:cNvPicPr>
            <a:picLocks noChangeAspect="1"/>
          </p:cNvPicPr>
          <p:nvPr/>
        </p:nvPicPr>
        <p:blipFill>
          <a:blip r:embed="rId8"/>
          <a:stretch>
            <a:fillRect/>
          </a:stretch>
        </p:blipFill>
        <p:spPr>
          <a:xfrm>
            <a:off x="6460828" y="1211378"/>
            <a:ext cx="2258724" cy="1900976"/>
          </a:xfrm>
          <a:prstGeom prst="rect">
            <a:avLst/>
          </a:prstGeom>
        </p:spPr>
      </p:pic>
      <p:pic>
        <p:nvPicPr>
          <p:cNvPr id="39" name="图片 38" descr="图形用户界面, 应用程序&#10;&#10;描述已自动生成">
            <a:extLst>
              <a:ext uri="{FF2B5EF4-FFF2-40B4-BE49-F238E27FC236}">
                <a16:creationId xmlns:a16="http://schemas.microsoft.com/office/drawing/2014/main" id="{186DD6ED-27A3-6ABE-BBCA-DA5A5EB356F0}"/>
              </a:ext>
            </a:extLst>
          </p:cNvPr>
          <p:cNvPicPr>
            <a:picLocks noChangeAspect="1"/>
          </p:cNvPicPr>
          <p:nvPr/>
        </p:nvPicPr>
        <p:blipFill>
          <a:blip r:embed="rId9"/>
          <a:stretch>
            <a:fillRect/>
          </a:stretch>
        </p:blipFill>
        <p:spPr>
          <a:xfrm>
            <a:off x="330965" y="3235989"/>
            <a:ext cx="8482070" cy="1766442"/>
          </a:xfrm>
          <a:prstGeom prst="rect">
            <a:avLst/>
          </a:prstGeom>
        </p:spPr>
      </p:pic>
      <p:pic>
        <p:nvPicPr>
          <p:cNvPr id="40" name="图片 39">
            <a:extLst>
              <a:ext uri="{FF2B5EF4-FFF2-40B4-BE49-F238E27FC236}">
                <a16:creationId xmlns:a16="http://schemas.microsoft.com/office/drawing/2014/main" id="{176503A4-AE58-DBDD-8F78-B3B92CF5B658}"/>
              </a:ext>
            </a:extLst>
          </p:cNvPr>
          <p:cNvPicPr>
            <a:picLocks noChangeAspect="1"/>
          </p:cNvPicPr>
          <p:nvPr/>
        </p:nvPicPr>
        <p:blipFill>
          <a:blip r:embed="rId10"/>
          <a:stretch>
            <a:fillRect/>
          </a:stretch>
        </p:blipFill>
        <p:spPr>
          <a:xfrm>
            <a:off x="477982" y="5126066"/>
            <a:ext cx="7772400" cy="388198"/>
          </a:xfrm>
          <a:prstGeom prst="rect">
            <a:avLst/>
          </a:prstGeom>
        </p:spPr>
      </p:pic>
    </p:spTree>
    <p:extLst>
      <p:ext uri="{BB962C8B-B14F-4D97-AF65-F5344CB8AC3E}">
        <p14:creationId xmlns:p14="http://schemas.microsoft.com/office/powerpoint/2010/main" val="2190153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a:extLst>
              <a:ext uri="{FF2B5EF4-FFF2-40B4-BE49-F238E27FC236}">
                <a16:creationId xmlns:a16="http://schemas.microsoft.com/office/drawing/2014/main" id="{75BA401B-0C36-184E-BDF5-21396DF647E1}"/>
              </a:ext>
            </a:extLst>
          </p:cNvPr>
          <p:cNvPicPr>
            <a:picLocks noChangeAspect="1"/>
          </p:cNvPicPr>
          <p:nvPr/>
        </p:nvPicPr>
        <p:blipFill rotWithShape="1">
          <a:blip r:embed="rId3">
            <a:extLst>
              <a:ext uri="{28A0092B-C50C-407E-A947-70E740481C1C}">
                <a14:useLocalDpi xmlns:a14="http://schemas.microsoft.com/office/drawing/2010/main" val="0"/>
              </a:ext>
            </a:extLst>
          </a:blip>
          <a:srcRect l="3793" r="7076"/>
          <a:stretch/>
        </p:blipFill>
        <p:spPr bwMode="auto">
          <a:xfrm>
            <a:off x="0" y="-15663"/>
            <a:ext cx="9144000"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97C1B97-45EE-3347-9DCE-BD7C5971EF3F}"/>
              </a:ext>
            </a:extLst>
          </p:cNvPr>
          <p:cNvSpPr>
            <a:spLocks noChangeArrowheads="1"/>
          </p:cNvSpPr>
          <p:nvPr/>
        </p:nvSpPr>
        <p:spPr bwMode="auto">
          <a:xfrm>
            <a:off x="0" y="5242138"/>
            <a:ext cx="9144000" cy="472862"/>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075" name="Picture 7">
            <a:extLst>
              <a:ext uri="{FF2B5EF4-FFF2-40B4-BE49-F238E27FC236}">
                <a16:creationId xmlns:a16="http://schemas.microsoft.com/office/drawing/2014/main" id="{89C96EDD-38E8-E146-96F4-D8D9172E64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5375277"/>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3C2A6D08-57E1-4043-93C5-A736DC440EE2}"/>
              </a:ext>
            </a:extLst>
          </p:cNvPr>
          <p:cNvSpPr txBox="1">
            <a:spLocks noChangeArrowheads="1"/>
          </p:cNvSpPr>
          <p:nvPr/>
        </p:nvSpPr>
        <p:spPr bwMode="auto">
          <a:xfrm>
            <a:off x="1186004" y="814446"/>
            <a:ext cx="6771992"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r>
              <a:rPr lang="en-US" altLang="zh-CN" sz="4000" b="1" i="1" dirty="0">
                <a:solidFill>
                  <a:prstClr val="white"/>
                </a:solidFill>
              </a:rPr>
              <a:t>Q&amp;A</a:t>
            </a:r>
          </a:p>
          <a:p>
            <a:pPr algn="ctr"/>
            <a:endParaRPr lang="en-US" altLang="zh-CN" sz="3600" b="1" i="1" dirty="0">
              <a:solidFill>
                <a:prstClr val="white"/>
              </a:solidFill>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Modeling Business Investment Attractiveness of Countries Using Time Series Approaches</a:t>
            </a:r>
          </a:p>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altLang="zh-CN" sz="1400" b="1"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altLang="zh-CN" sz="16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altLang="zh-CN" sz="1100" b="1"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Accenture Industry Mentor: </a:t>
            </a: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 </a:t>
            </a:r>
            <a:r>
              <a:rPr kumimoji="0" lang="en-US" altLang="zh-CN" sz="1100" b="0" i="1" u="none" strike="noStrike" kern="1200" cap="none" spc="0" normalizeH="0" baseline="0" noProof="0" dirty="0" err="1">
                <a:ln>
                  <a:noFill/>
                </a:ln>
                <a:solidFill>
                  <a:srgbClr val="FFFFFF"/>
                </a:solidFill>
                <a:effectLst/>
                <a:uLnTx/>
                <a:uFillTx/>
                <a:latin typeface="Calibri" panose="020F0502020204030204" pitchFamily="34" charset="0"/>
                <a:ea typeface="ＭＳ Ｐゴシック" panose="020B0600070205080204" pitchFamily="34" charset="-128"/>
                <a:cs typeface="+mn-cs"/>
              </a:rPr>
              <a:t>Pramanik</a:t>
            </a:r>
            <a:r>
              <a:rPr kumimoji="0" lang="en-US"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 </a:t>
            </a:r>
            <a:r>
              <a:rPr kumimoji="0" lang="en-US" altLang="zh-CN" sz="1100" b="0" i="1" u="none" strike="noStrike" kern="1200" cap="none" spc="0" normalizeH="0" baseline="0" noProof="0" dirty="0" err="1">
                <a:ln>
                  <a:noFill/>
                </a:ln>
                <a:solidFill>
                  <a:srgbClr val="FFFFFF"/>
                </a:solidFill>
                <a:effectLst/>
                <a:uLnTx/>
                <a:uFillTx/>
                <a:latin typeface="Calibri" panose="020F0502020204030204" pitchFamily="34" charset="0"/>
                <a:ea typeface="ＭＳ Ｐゴシック" panose="020B0600070205080204" pitchFamily="34" charset="-128"/>
                <a:cs typeface="+mn-cs"/>
              </a:rPr>
              <a:t>Paritosh</a:t>
            </a:r>
            <a:r>
              <a:rPr kumimoji="0" lang="en-US"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 </a:t>
            </a:r>
            <a:r>
              <a:rPr kumimoji="0" lang="en-US" altLang="zh-CN" sz="10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a:t>
            </a:r>
            <a:r>
              <a:rPr kumimoji="0" lang="en-US" altLang="zh-CN" sz="1000" b="0" i="1" u="none" strike="noStrike" kern="1200" cap="none" spc="0" normalizeH="0" baseline="0" noProof="0" dirty="0" err="1">
                <a:ln>
                  <a:noFill/>
                </a:ln>
                <a:solidFill>
                  <a:srgbClr val="FFFFFF"/>
                </a:solidFill>
                <a:effectLst/>
                <a:uLnTx/>
                <a:uFillTx/>
                <a:latin typeface="Calibri" panose="020F0502020204030204" pitchFamily="34" charset="0"/>
                <a:ea typeface="ＭＳ Ｐゴシック" panose="020B0600070205080204" pitchFamily="34" charset="-128"/>
                <a:cs typeface="+mn-cs"/>
                <a:hlinkClick r:id="rId5"/>
              </a:rPr>
              <a:t>paritosh.pramanik@accenture.com</a:t>
            </a:r>
            <a:r>
              <a:rPr kumimoji="0" lang="en-US" altLang="zh-CN" sz="10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a:t>
            </a:r>
          </a:p>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US"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altLang="zh-CN" sz="1100" b="1"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Authors:</a:t>
            </a: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US"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Di Mu </a:t>
            </a:r>
            <a:r>
              <a:rPr kumimoji="0" lang="en-US" altLang="zh-CN" sz="10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a:t>
            </a:r>
            <a:r>
              <a:rPr kumimoji="0" lang="en-US" altLang="zh-CN" sz="10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hlinkClick r:id="rId6"/>
              </a:rPr>
              <a:t>dm3686@Columbia.edu</a:t>
            </a:r>
            <a:r>
              <a:rPr kumimoji="0" lang="en-US" altLang="zh-CN" sz="10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a:t>
            </a:r>
            <a:endParaRPr kumimoji="0" lang="en-US"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Freddy Wong </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hlinkClick r:id="rId7"/>
              </a:rPr>
              <a:t>ww2615@Columbia.edu</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endParaRPr kumimoji="0" lang="en-US" altLang="zh-CN" sz="11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Hanlin Yan</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 (</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hlinkClick r:id="rId7"/>
              </a:rPr>
              <a:t>ww2615@Columbia.edu</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en"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 </a:t>
            </a: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Jace Yang</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 (</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hlinkClick r:id="rId8"/>
              </a:rPr>
              <a:t>jy3174@Columbia.edu</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en"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 </a:t>
            </a:r>
          </a:p>
          <a:p>
            <a:pPr marL="0" marR="0" lvl="0" indent="0" algn="ctr" defTabSz="713232" rtl="0" eaLnBrk="1" fontAlgn="auto" latinLnBrk="0" hangingPunct="1">
              <a:lnSpc>
                <a:spcPct val="100000"/>
              </a:lnSpc>
              <a:spcBef>
                <a:spcPts val="0"/>
              </a:spcBef>
              <a:spcAft>
                <a:spcPts val="0"/>
              </a:spcAft>
              <a:buClrTx/>
              <a:buSzTx/>
              <a:buFontTx/>
              <a:buNone/>
              <a:tabLst/>
              <a:defRPr/>
            </a:pPr>
            <a:r>
              <a:rPr kumimoji="0" lang="en"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Yuan Heng</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 (</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hlinkClick r:id="rId9"/>
              </a:rPr>
              <a:t>yh3416@Columbia.edu</a:t>
            </a:r>
            <a:r>
              <a:rPr kumimoji="0" lang="en-US" altLang="zh-CN" sz="1000" b="0" i="1"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p>
          <a:p>
            <a:pPr algn="ctr"/>
            <a:endParaRPr lang="en-US" altLang="zh-CN" sz="1000" b="1" i="1" dirty="0">
              <a:solidFill>
                <a:srgbClr val="FFFFFF"/>
              </a:solidFill>
              <a:latin typeface="Calibri" panose="020F0502020204030204"/>
              <a:ea typeface="宋体" panose="02010600030101010101" pitchFamily="2" charset="-122"/>
            </a:endParaRPr>
          </a:p>
          <a:p>
            <a:pPr algn="ctr"/>
            <a:r>
              <a:rPr lang="en-US" altLang="zh-CN" sz="1000" b="1" i="1" dirty="0">
                <a:solidFill>
                  <a:srgbClr val="FFFFFF"/>
                </a:solidFill>
                <a:latin typeface="Calibri" panose="020F0502020204030204"/>
                <a:ea typeface="宋体" panose="02010600030101010101" pitchFamily="2" charset="-122"/>
              </a:rPr>
              <a:t>GitHub Repository:</a:t>
            </a:r>
            <a:r>
              <a:rPr lang="en-US" altLang="zh-CN" sz="1000" i="1" dirty="0">
                <a:solidFill>
                  <a:srgbClr val="FFFFFF"/>
                </a:solidFill>
                <a:latin typeface="Calibri" panose="020F0502020204030204"/>
                <a:ea typeface="宋体" panose="02010600030101010101" pitchFamily="2" charset="-122"/>
              </a:rPr>
              <a:t> </a:t>
            </a:r>
            <a:r>
              <a:rPr lang="en-US" altLang="zh-CN" sz="1000" i="1" dirty="0">
                <a:solidFill>
                  <a:srgbClr val="FFFFFF"/>
                </a:solidFill>
                <a:latin typeface="Calibri" panose="020F0502020204030204"/>
                <a:ea typeface="宋体" panose="02010600030101010101" pitchFamily="2" charset="-122"/>
                <a:hlinkClick r:id="rId10"/>
              </a:rPr>
              <a:t>HannahFromAland/Accenture4-Evaluating-the-Attractiveness-of-a-Country</a:t>
            </a:r>
            <a:endParaRPr lang="en-US" altLang="zh-CN" sz="1000" i="1" dirty="0">
              <a:solidFill>
                <a:srgbClr val="FFFFFF"/>
              </a:solidFill>
              <a:latin typeface="Calibri" panose="020F0502020204030204"/>
              <a:ea typeface="宋体" panose="02010600030101010101" pitchFamily="2" charset="-122"/>
            </a:endParaRPr>
          </a:p>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en" altLang="zh-CN" sz="11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8" name="TextBox 10">
            <a:extLst>
              <a:ext uri="{FF2B5EF4-FFF2-40B4-BE49-F238E27FC236}">
                <a16:creationId xmlns:a16="http://schemas.microsoft.com/office/drawing/2014/main" id="{E75EEB37-12A8-E046-985A-EE38153184E1}"/>
              </a:ext>
            </a:extLst>
          </p:cNvPr>
          <p:cNvSpPr txBox="1">
            <a:spLocks noChangeArrowheads="1"/>
          </p:cNvSpPr>
          <p:nvPr/>
        </p:nvSpPr>
        <p:spPr bwMode="auto">
          <a:xfrm>
            <a:off x="0" y="5281047"/>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ctr" defTabSz="713232" rtl="0" eaLnBrk="1" fontAlgn="auto" latinLnBrk="0" hangingPunct="1">
              <a:lnSpc>
                <a:spcPts val="2400"/>
              </a:lnSpc>
              <a:spcBef>
                <a:spcPts val="0"/>
              </a:spcBef>
              <a:spcAft>
                <a:spcPts val="0"/>
              </a:spcAft>
              <a:buClrTx/>
              <a:buSzTx/>
              <a:buFontTx/>
              <a:buNone/>
              <a:tabLst/>
              <a:defRPr/>
            </a:pPr>
            <a:r>
              <a:rPr kumimoji="0" lang="en-US" altLang="zh-CN" sz="1200" b="0" i="1"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rPr>
              <a:t>Columbia MSDS Fall 2022 Capstone Presentation</a:t>
            </a:r>
          </a:p>
        </p:txBody>
      </p:sp>
      <p:pic>
        <p:nvPicPr>
          <p:cNvPr id="1026" name="Picture 2">
            <a:extLst>
              <a:ext uri="{FF2B5EF4-FFF2-40B4-BE49-F238E27FC236}">
                <a16:creationId xmlns:a16="http://schemas.microsoft.com/office/drawing/2014/main" id="{F35F7389-1E54-E168-A814-882DCD9193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986" y="5358865"/>
            <a:ext cx="1493822" cy="23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2351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16617</TotalTime>
  <Words>1331</Words>
  <Application>Microsoft Macintosh PowerPoint</Application>
  <PresentationFormat>全屏显示(16:10)</PresentationFormat>
  <Paragraphs>194</Paragraphs>
  <Slides>6</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vt:i4>
      </vt:variant>
    </vt:vector>
  </HeadingPairs>
  <TitlesOfParts>
    <vt:vector size="18" baseType="lpstr">
      <vt:lpstr>等线</vt:lpstr>
      <vt:lpstr>微软雅黑</vt:lpstr>
      <vt:lpstr>Hanken Light</vt:lpstr>
      <vt:lpstr>TimeBurner Bold</vt:lpstr>
      <vt:lpstr>Arial</vt:lpstr>
      <vt:lpstr>Calibri</vt:lpstr>
      <vt:lpstr>Cambria Math</vt:lpstr>
      <vt:lpstr>Helvetica Neue Medium</vt:lpstr>
      <vt:lpstr>Lato</vt:lpstr>
      <vt:lpstr>Roboto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Jace Yang</dc:creator>
  <cp:lastModifiedBy>Jace Yang</cp:lastModifiedBy>
  <cp:revision>417</cp:revision>
  <dcterms:created xsi:type="dcterms:W3CDTF">2022-02-28T04:01:55Z</dcterms:created>
  <dcterms:modified xsi:type="dcterms:W3CDTF">2022-12-20T14:52:33Z</dcterms:modified>
</cp:coreProperties>
</file>